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1"/>
  </p:notesMasterIdLst>
  <p:handoutMasterIdLst>
    <p:handoutMasterId r:id="rId42"/>
  </p:handoutMasterIdLst>
  <p:sldIdLst>
    <p:sldId id="262" r:id="rId3"/>
    <p:sldId id="296" r:id="rId4"/>
    <p:sldId id="257" r:id="rId5"/>
    <p:sldId id="279" r:id="rId6"/>
    <p:sldId id="280" r:id="rId7"/>
    <p:sldId id="281" r:id="rId8"/>
    <p:sldId id="282" r:id="rId9"/>
    <p:sldId id="283" r:id="rId10"/>
    <p:sldId id="284" r:id="rId11"/>
    <p:sldId id="285" r:id="rId12"/>
    <p:sldId id="286" r:id="rId13"/>
    <p:sldId id="287" r:id="rId14"/>
    <p:sldId id="288" r:id="rId15"/>
    <p:sldId id="290" r:id="rId16"/>
    <p:sldId id="291" r:id="rId17"/>
    <p:sldId id="292" r:id="rId18"/>
    <p:sldId id="289" r:id="rId19"/>
    <p:sldId id="304" r:id="rId20"/>
    <p:sldId id="293" r:id="rId21"/>
    <p:sldId id="305" r:id="rId22"/>
    <p:sldId id="306" r:id="rId23"/>
    <p:sldId id="307" r:id="rId24"/>
    <p:sldId id="308" r:id="rId25"/>
    <p:sldId id="309" r:id="rId26"/>
    <p:sldId id="310" r:id="rId27"/>
    <p:sldId id="311" r:id="rId28"/>
    <p:sldId id="312" r:id="rId29"/>
    <p:sldId id="302" r:id="rId30"/>
    <p:sldId id="294" r:id="rId31"/>
    <p:sldId id="295" r:id="rId32"/>
    <p:sldId id="297" r:id="rId33"/>
    <p:sldId id="298" r:id="rId34"/>
    <p:sldId id="299" r:id="rId35"/>
    <p:sldId id="303" r:id="rId36"/>
    <p:sldId id="313" r:id="rId37"/>
    <p:sldId id="276" r:id="rId38"/>
    <p:sldId id="277" r:id="rId39"/>
    <p:sldId id="27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738" y="72"/>
      </p:cViewPr>
      <p:guideLst>
        <p:guide pos="3840"/>
        <p:guide orient="horz" pos="2160"/>
      </p:guideLst>
    </p:cSldViewPr>
  </p:slideViewPr>
  <p:notesTextViewPr>
    <p:cViewPr>
      <p:scale>
        <a:sx n="1" d="1"/>
        <a:sy n="1" d="1"/>
      </p:scale>
      <p:origin x="0" y="0"/>
    </p:cViewPr>
  </p:notesTextViewPr>
  <p:notesViewPr>
    <p:cSldViewPr snapToGrid="0" showGuides="1">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9/22/2014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9/22/2014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C8BD8E7-1312-41F3-99C4-6DA5AF891969}" type="slidenum">
              <a:rPr lang="en-US" smtClean="0"/>
              <a:t>1</a:t>
            </a:fld>
            <a:endParaRPr lang="en-US"/>
          </a:p>
        </p:txBody>
      </p:sp>
    </p:spTree>
    <p:extLst>
      <p:ext uri="{BB962C8B-B14F-4D97-AF65-F5344CB8AC3E}">
        <p14:creationId xmlns:p14="http://schemas.microsoft.com/office/powerpoint/2010/main" val="168894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C8BD8E7-1312-41F3-99C4-6DA5AF891969}" type="slidenum">
              <a:rPr lang="en-US" smtClean="0"/>
              <a:t>3</a:t>
            </a:fld>
            <a:endParaRPr lang="en-US"/>
          </a:p>
        </p:txBody>
      </p:sp>
    </p:spTree>
    <p:extLst>
      <p:ext uri="{BB962C8B-B14F-4D97-AF65-F5344CB8AC3E}">
        <p14:creationId xmlns:p14="http://schemas.microsoft.com/office/powerpoint/2010/main" val="2435139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C8BD8E7-1312-41F3-99C4-6DA5AF891969}" type="slidenum">
              <a:rPr lang="en-US" smtClean="0"/>
              <a:t>7</a:t>
            </a:fld>
            <a:endParaRPr lang="en-US"/>
          </a:p>
        </p:txBody>
      </p:sp>
    </p:spTree>
    <p:extLst>
      <p:ext uri="{BB962C8B-B14F-4D97-AF65-F5344CB8AC3E}">
        <p14:creationId xmlns:p14="http://schemas.microsoft.com/office/powerpoint/2010/main" val="327737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C8BD8E7-1312-41F3-99C4-6DA5AF891969}" type="slidenum">
              <a:rPr lang="en-US" smtClean="0"/>
              <a:t>8</a:t>
            </a:fld>
            <a:endParaRPr lang="en-US"/>
          </a:p>
        </p:txBody>
      </p:sp>
    </p:spTree>
    <p:extLst>
      <p:ext uri="{BB962C8B-B14F-4D97-AF65-F5344CB8AC3E}">
        <p14:creationId xmlns:p14="http://schemas.microsoft.com/office/powerpoint/2010/main" val="140637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Dairy – mucus</a:t>
            </a:r>
            <a:r>
              <a:rPr lang="en-IE" baseline="0" dirty="0" smtClean="0"/>
              <a:t> forming – many who suffer sinus/congestion issues are big milk drinkers. Links with hormonal cancers. IGF linked to cancer</a:t>
            </a:r>
          </a:p>
          <a:p>
            <a:r>
              <a:rPr lang="en-IE" baseline="0" dirty="0" smtClean="0"/>
              <a:t>Red meat – can be </a:t>
            </a:r>
            <a:r>
              <a:rPr lang="en-IE" baseline="0" dirty="0" err="1" smtClean="0"/>
              <a:t>proinflammatory</a:t>
            </a:r>
            <a:r>
              <a:rPr lang="en-IE" baseline="0" dirty="0" smtClean="0"/>
              <a:t> if BAD QUALITY, eating quality organic, </a:t>
            </a:r>
            <a:r>
              <a:rPr lang="en-IE" baseline="0" dirty="0" err="1" smtClean="0"/>
              <a:t>grassfed</a:t>
            </a:r>
            <a:r>
              <a:rPr lang="en-IE" baseline="0" dirty="0" smtClean="0"/>
              <a:t> meat from a reliable source is a good way to limit this. Also the effects of removing other inflammatory foods such as grains limits the effects of this. Studies were conducted on those eating a SAD and lots of meat. </a:t>
            </a:r>
          </a:p>
          <a:p>
            <a:r>
              <a:rPr lang="en-IE" baseline="0" dirty="0" smtClean="0"/>
              <a:t>Saturated fats – this has recently been challenged. There is no evidence to suggest there is a link between saturated fat and heart disease. Inflammation causes heart disease. </a:t>
            </a:r>
          </a:p>
          <a:p>
            <a:r>
              <a:rPr lang="en-IE" baseline="0" dirty="0" smtClean="0"/>
              <a:t>Cholesterol – does not cause inflammation. It is merely present at the site of inflammation but not the cause. Fireman analogy</a:t>
            </a:r>
            <a:endParaRPr lang="en-IE" dirty="0"/>
          </a:p>
        </p:txBody>
      </p:sp>
      <p:sp>
        <p:nvSpPr>
          <p:cNvPr id="4" name="Slide Number Placeholder 3"/>
          <p:cNvSpPr>
            <a:spLocks noGrp="1"/>
          </p:cNvSpPr>
          <p:nvPr>
            <p:ph type="sldNum" sz="quarter" idx="10"/>
          </p:nvPr>
        </p:nvSpPr>
        <p:spPr/>
        <p:txBody>
          <a:bodyPr/>
          <a:lstStyle/>
          <a:p>
            <a:fld id="{FC8BD8E7-1312-41F3-99C4-6DA5AF891969}" type="slidenum">
              <a:rPr lang="en-US" smtClean="0"/>
              <a:t>13</a:t>
            </a:fld>
            <a:endParaRPr lang="en-US"/>
          </a:p>
        </p:txBody>
      </p:sp>
    </p:spTree>
    <p:extLst>
      <p:ext uri="{BB962C8B-B14F-4D97-AF65-F5344CB8AC3E}">
        <p14:creationId xmlns:p14="http://schemas.microsoft.com/office/powerpoint/2010/main" val="3190137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00200"/>
            <a:ext cx="10515600" cy="2240280"/>
          </a:xfrm>
        </p:spPr>
        <p:txBody>
          <a:bodyPr anchor="b">
            <a:normAutofit/>
          </a:bodyPr>
          <a:lstStyle>
            <a:lvl1pPr algn="ctr">
              <a:defRPr sz="44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8532813" y="1714500"/>
            <a:ext cx="3125787" cy="2877260"/>
          </a:xfrm>
        </p:spPr>
        <p:txBody>
          <a:bodyPr anchor="b">
            <a:normAutofit/>
          </a:bodyPr>
          <a:lstStyle>
            <a:lvl1pPr>
              <a:defRPr sz="3000">
                <a:solidFill>
                  <a:schemeClr val="bg1"/>
                </a:solidFill>
              </a:defRPr>
            </a:lvl1pPr>
          </a:lstStyle>
          <a:p>
            <a:r>
              <a:rPr lang="en-US" smtClean="0"/>
              <a:t>Click to edit Master title style</a:t>
            </a:r>
            <a:endParaRPr lang="en-US"/>
          </a:p>
        </p:txBody>
      </p:sp>
      <p:sp>
        <p:nvSpPr>
          <p:cNvPr id="6" name="Picture Placeholder 2"/>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IE" smtClean="0"/>
              <a:t>Denise Keane - Irish Paleo Girl  ©</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457200"/>
            <a:ext cx="7048500" cy="5719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IE" smtClean="0"/>
              <a:t>Denise Keane - Irish Paleo Girl  ©</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115656"/>
            <a:ext cx="11125200" cy="914400"/>
          </a:xfrm>
        </p:spPr>
        <p:txBody>
          <a:bodyPr anchor="b">
            <a:normAutofit/>
          </a:bodyPr>
          <a:lstStyle>
            <a:lvl1pPr algn="ctr">
              <a:defRPr sz="4400" spc="-50" baseline="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IE" smtClean="0"/>
              <a:t>Denise Keane - Irish Paleo Girl  ©</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514600"/>
            <a:ext cx="10515600" cy="2743200"/>
          </a:xfrm>
        </p:spPr>
        <p:txBody>
          <a:bodyPr anchor="b">
            <a:normAutofit/>
          </a:bodyPr>
          <a:lstStyle>
            <a:lvl1pPr algn="ctr">
              <a:defRPr sz="4400" spc="-50" baseline="0">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831850" y="5257800"/>
            <a:ext cx="10515600" cy="914400"/>
          </a:xfrm>
        </p:spPr>
        <p:txBody>
          <a:bodyPr>
            <a:normAutofit/>
          </a:bodyPr>
          <a:lstStyle>
            <a:lvl1pPr marL="0" indent="0" algn="ctr">
              <a:spcBef>
                <a:spcPts val="0"/>
              </a:spcBef>
              <a:buNone/>
              <a:defRPr sz="2000" cap="all" spc="5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IE" smtClean="0"/>
              <a:t>Denise Keane - Irish Paleo Girl  ©</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IE" smtClean="0"/>
              <a:t>Denise Keane - Irish Paleo Girl  ©</a:t>
            </a:r>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IE" smtClean="0"/>
              <a:t>Denise Keane - Irish Paleo Girl  ©</a:t>
            </a:r>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714498"/>
            <a:ext cx="3506788" cy="2880360"/>
          </a:xfrm>
        </p:spPr>
        <p:txBody>
          <a:bodyPr anchor="b">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IE" smtClean="0"/>
              <a:t>Denise Keane - Irish Paleo Girl  ©</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83680"/>
            <a:ext cx="12192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800">
                <a:solidFill>
                  <a:schemeClr val="bg1"/>
                </a:solidFill>
              </a:defRPr>
            </a:lvl1pPr>
          </a:lstStyle>
          <a:p>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800">
                <a:solidFill>
                  <a:schemeClr val="bg1"/>
                </a:solidFill>
              </a:defRPr>
            </a:lvl1pPr>
          </a:lstStyle>
          <a:p>
            <a:r>
              <a:rPr lang="en-IE" smtClean="0"/>
              <a:t>Denise Keane - Irish Paleo Girl  ©</a:t>
            </a:r>
            <a:endParaRPr lang="en-US" dirty="0"/>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8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3400" kern="1200" cap="all" baseline="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Paleo Diet</a:t>
            </a:r>
            <a:endParaRPr lang="en-US" dirty="0"/>
          </a:p>
        </p:txBody>
      </p:sp>
      <p:sp>
        <p:nvSpPr>
          <p:cNvPr id="3" name="Subtitle 2"/>
          <p:cNvSpPr>
            <a:spLocks noGrp="1"/>
          </p:cNvSpPr>
          <p:nvPr>
            <p:ph type="subTitle" idx="1"/>
          </p:nvPr>
        </p:nvSpPr>
        <p:spPr/>
        <p:txBody>
          <a:bodyPr/>
          <a:lstStyle/>
          <a:p>
            <a:r>
              <a:rPr lang="en-US" dirty="0" smtClean="0"/>
              <a:t>Real Food Nutrition for Real life</a:t>
            </a:r>
            <a:endParaRPr lang="en-US" dirty="0"/>
          </a:p>
        </p:txBody>
      </p:sp>
      <p:pic>
        <p:nvPicPr>
          <p:cNvPr id="7" name="Picture Placeholder 6" descr="Two people lifting weights" title="Sample Fitness Picture"/>
          <p:cNvPicPr>
            <a:picLocks noGrp="1" noChangeAspect="1"/>
          </p:cNvPicPr>
          <p:nvPr>
            <p:ph type="pic" idx="10"/>
          </p:nvPr>
        </p:nvPicPr>
        <p:blipFill rotWithShape="1">
          <a:blip r:embed="rId3" cstate="print">
            <a:extLst>
              <a:ext uri="{28A0092B-C50C-407E-A947-70E740481C1C}">
                <a14:useLocalDpi xmlns:a14="http://schemas.microsoft.com/office/drawing/2010/main" val="0"/>
              </a:ext>
            </a:extLst>
          </a:blip>
          <a:srcRect/>
          <a:stretch/>
        </p:blipFill>
        <p:spPr/>
      </p:pic>
      <p:pic>
        <p:nvPicPr>
          <p:cNvPr id="8" name="Picture Placeholder 7" descr="Closeup of Granny Smith apple and tape measure" title="Sample Fitness Picture"/>
          <p:cNvPicPr>
            <a:picLocks noGrp="1" noChangeAspect="1"/>
          </p:cNvPicPr>
          <p:nvPr>
            <p:ph type="pic" idx="11"/>
          </p:nvPr>
        </p:nvPicPr>
        <p:blipFill rotWithShape="1">
          <a:blip r:embed="rId4" cstate="print">
            <a:extLst>
              <a:ext uri="{28A0092B-C50C-407E-A947-70E740481C1C}">
                <a14:useLocalDpi xmlns:a14="http://schemas.microsoft.com/office/drawing/2010/main" val="0"/>
              </a:ext>
            </a:extLst>
          </a:blip>
          <a:srcRect/>
          <a:stretch/>
        </p:blipFill>
        <p:spPr>
          <a:xfrm>
            <a:off x="60960" y="13068"/>
            <a:ext cx="4023360" cy="4745736"/>
          </a:xfrm>
        </p:spPr>
      </p:pic>
      <p:pic>
        <p:nvPicPr>
          <p:cNvPr id="9" name="Picture Placeholder 8" descr="Man and woman running on indoor track" title="Sample Fitness Picture"/>
          <p:cNvPicPr>
            <a:picLocks noGrp="1" noChangeAspect="1"/>
          </p:cNvPicPr>
          <p:nvPr>
            <p:ph type="pic" idx="12"/>
          </p:nvPr>
        </p:nvPicPr>
        <p:blipFill rotWithShape="1">
          <a:blip r:embed="rId5" cstate="print">
            <a:extLst>
              <a:ext uri="{28A0092B-C50C-407E-A947-70E740481C1C}">
                <a14:useLocalDpi xmlns:a14="http://schemas.microsoft.com/office/drawing/2010/main" val="0"/>
              </a:ext>
            </a:extLst>
          </a:blip>
          <a:srcRect/>
          <a:stretch/>
        </p:blipFill>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45279" y="818866"/>
            <a:ext cx="3962402" cy="2729551"/>
          </a:xfrm>
          <a:prstGeom prst="rect">
            <a:avLst/>
          </a:prstGeom>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Paleo Diet VS Modern diet</a:t>
            </a:r>
            <a:endParaRPr lang="en-IE" dirty="0"/>
          </a:p>
        </p:txBody>
      </p:sp>
      <p:pic>
        <p:nvPicPr>
          <p:cNvPr id="4" name="Content Placeholder 3"/>
          <p:cNvPicPr>
            <a:picLocks noGrp="1" noChangeAspect="1"/>
          </p:cNvPicPr>
          <p:nvPr>
            <p:ph idx="1"/>
          </p:nvPr>
        </p:nvPicPr>
        <p:blipFill>
          <a:blip r:embed="rId2"/>
          <a:stretch>
            <a:fillRect/>
          </a:stretch>
        </p:blipFill>
        <p:spPr>
          <a:xfrm>
            <a:off x="1774208" y="1600200"/>
            <a:ext cx="8893791" cy="4067970"/>
          </a:xfrm>
          <a:prstGeom prst="rect">
            <a:avLst/>
          </a:prstGeom>
        </p:spPr>
      </p:pic>
      <p:sp>
        <p:nvSpPr>
          <p:cNvPr id="3" name="Footer Placeholder 2"/>
          <p:cNvSpPr>
            <a:spLocks noGrp="1"/>
          </p:cNvSpPr>
          <p:nvPr>
            <p:ph type="ftr" sz="quarter" idx="11"/>
          </p:nvPr>
        </p:nvSpPr>
        <p:spPr/>
        <p:txBody>
          <a:bodyPr/>
          <a:lstStyle/>
          <a:p>
            <a:r>
              <a:rPr lang="en-IE" smtClean="0"/>
              <a:t>Denise Keane - Irish Paleo Girl  ©</a:t>
            </a:r>
            <a:endParaRPr lang="en-US"/>
          </a:p>
        </p:txBody>
      </p:sp>
    </p:spTree>
    <p:extLst>
      <p:ext uri="{BB962C8B-B14F-4D97-AF65-F5344CB8AC3E}">
        <p14:creationId xmlns:p14="http://schemas.microsoft.com/office/powerpoint/2010/main" val="309327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Foods Permitted</a:t>
            </a:r>
            <a:endParaRPr lang="en-IE" dirty="0"/>
          </a:p>
        </p:txBody>
      </p:sp>
      <p:sp>
        <p:nvSpPr>
          <p:cNvPr id="3" name="Content Placeholder 2"/>
          <p:cNvSpPr>
            <a:spLocks noGrp="1"/>
          </p:cNvSpPr>
          <p:nvPr>
            <p:ph idx="1"/>
          </p:nvPr>
        </p:nvSpPr>
        <p:spPr/>
        <p:txBody>
          <a:bodyPr/>
          <a:lstStyle/>
          <a:p>
            <a:endParaRPr lang="en-IE" dirty="0" smtClean="0"/>
          </a:p>
          <a:p>
            <a:r>
              <a:rPr lang="en-IE" dirty="0" smtClean="0"/>
              <a:t>Quality protein such as wild oily fish, beef, lamb, turkey, chicken, eggs, nuts and seeds. </a:t>
            </a:r>
          </a:p>
          <a:p>
            <a:r>
              <a:rPr lang="en-IE" dirty="0" smtClean="0"/>
              <a:t>Healthy fats such as oily fish, avocados, olive oil, coconut oil, nuts and seeds, coconut milk, eggs. </a:t>
            </a:r>
          </a:p>
          <a:p>
            <a:r>
              <a:rPr lang="en-IE" dirty="0" smtClean="0"/>
              <a:t>Colourful Vegetables such as kale, cabbage, broccoli, peppers, beetroot, butternut squash</a:t>
            </a:r>
          </a:p>
          <a:p>
            <a:r>
              <a:rPr lang="en-IE" dirty="0" smtClean="0"/>
              <a:t>Starchy tubers such as sweet potato, parsnip and white potato (limited) </a:t>
            </a:r>
          </a:p>
          <a:p>
            <a:endParaRPr lang="en-IE" dirty="0"/>
          </a:p>
        </p:txBody>
      </p:sp>
      <p:sp>
        <p:nvSpPr>
          <p:cNvPr id="4" name="Footer Placeholder 3"/>
          <p:cNvSpPr>
            <a:spLocks noGrp="1"/>
          </p:cNvSpPr>
          <p:nvPr>
            <p:ph type="ftr" sz="quarter" idx="11"/>
          </p:nvPr>
        </p:nvSpPr>
        <p:spPr/>
        <p:txBody>
          <a:bodyPr/>
          <a:lstStyle/>
          <a:p>
            <a:r>
              <a:rPr lang="en-IE" smtClean="0"/>
              <a:t>Denise Keane - Irish Paleo Girl  ©</a:t>
            </a:r>
            <a:endParaRPr lang="en-US"/>
          </a:p>
        </p:txBody>
      </p:sp>
    </p:spTree>
    <p:extLst>
      <p:ext uri="{BB962C8B-B14F-4D97-AF65-F5344CB8AC3E}">
        <p14:creationId xmlns:p14="http://schemas.microsoft.com/office/powerpoint/2010/main" val="993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Exempt Foods</a:t>
            </a:r>
            <a:endParaRPr lang="en-IE" dirty="0"/>
          </a:p>
        </p:txBody>
      </p:sp>
      <p:sp>
        <p:nvSpPr>
          <p:cNvPr id="3" name="Content Placeholder 2"/>
          <p:cNvSpPr>
            <a:spLocks noGrp="1"/>
          </p:cNvSpPr>
          <p:nvPr>
            <p:ph idx="1"/>
          </p:nvPr>
        </p:nvSpPr>
        <p:spPr/>
        <p:txBody>
          <a:bodyPr/>
          <a:lstStyle/>
          <a:p>
            <a:r>
              <a:rPr lang="en-IE" dirty="0" smtClean="0"/>
              <a:t>All processed foods such as processed meats, crisps, biscuits boxed foods. </a:t>
            </a:r>
          </a:p>
          <a:p>
            <a:r>
              <a:rPr lang="en-IE" dirty="0" smtClean="0"/>
              <a:t>Grains such wheat, rye, spelt, rice</a:t>
            </a:r>
          </a:p>
          <a:p>
            <a:r>
              <a:rPr lang="en-IE" dirty="0" smtClean="0"/>
              <a:t>Processed carbohydrates including breads, pastas, pizza, muffins, cereals (including oats) and crackers </a:t>
            </a:r>
          </a:p>
          <a:p>
            <a:r>
              <a:rPr lang="en-IE" dirty="0" smtClean="0"/>
              <a:t>Gluten free products such as breads are not permitted as they are still very refined and processed. </a:t>
            </a:r>
            <a:endParaRPr lang="en-IE" dirty="0"/>
          </a:p>
          <a:p>
            <a:r>
              <a:rPr lang="en-IE" dirty="0" smtClean="0"/>
              <a:t>Sugars except raw honey and maple syrup in moderation</a:t>
            </a:r>
          </a:p>
          <a:p>
            <a:r>
              <a:rPr lang="en-IE" dirty="0" smtClean="0"/>
              <a:t>Dairy including milk, cheese, yoghurts</a:t>
            </a:r>
          </a:p>
          <a:p>
            <a:r>
              <a:rPr lang="en-IE" dirty="0" smtClean="0"/>
              <a:t>Processed refined vegetable oils such as Crisp n Dry or margarine </a:t>
            </a:r>
          </a:p>
          <a:p>
            <a:r>
              <a:rPr lang="en-IE" dirty="0" smtClean="0"/>
              <a:t>Alcohol (except wine in moderation)</a:t>
            </a:r>
            <a:endParaRPr lang="en-IE" dirty="0"/>
          </a:p>
        </p:txBody>
      </p:sp>
      <p:sp>
        <p:nvSpPr>
          <p:cNvPr id="4" name="Footer Placeholder 3"/>
          <p:cNvSpPr>
            <a:spLocks noGrp="1"/>
          </p:cNvSpPr>
          <p:nvPr>
            <p:ph type="ftr" sz="quarter" idx="11"/>
          </p:nvPr>
        </p:nvSpPr>
        <p:spPr/>
        <p:txBody>
          <a:bodyPr/>
          <a:lstStyle/>
          <a:p>
            <a:r>
              <a:rPr lang="en-IE" smtClean="0"/>
              <a:t>Denise Keane - Irish Paleo Girl  ©</a:t>
            </a:r>
            <a:endParaRPr lang="en-US"/>
          </a:p>
        </p:txBody>
      </p:sp>
    </p:spTree>
    <p:extLst>
      <p:ext uri="{BB962C8B-B14F-4D97-AF65-F5344CB8AC3E}">
        <p14:creationId xmlns:p14="http://schemas.microsoft.com/office/powerpoint/2010/main" val="202361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Why popular nutrition advice is flawed</a:t>
            </a:r>
            <a:endParaRPr lang="en-IE" dirty="0"/>
          </a:p>
        </p:txBody>
      </p:sp>
      <p:sp>
        <p:nvSpPr>
          <p:cNvPr id="3" name="Content Placeholder 2"/>
          <p:cNvSpPr>
            <a:spLocks noGrp="1"/>
          </p:cNvSpPr>
          <p:nvPr>
            <p:ph idx="1"/>
          </p:nvPr>
        </p:nvSpPr>
        <p:spPr/>
        <p:txBody>
          <a:bodyPr/>
          <a:lstStyle/>
          <a:p>
            <a:pPr marL="45720" indent="0">
              <a:buNone/>
            </a:pPr>
            <a:r>
              <a:rPr lang="en-IE" b="1" dirty="0" smtClean="0"/>
              <a:t>For years we have been taught incorrect information</a:t>
            </a:r>
            <a:r>
              <a:rPr lang="en-IE" dirty="0" smtClean="0"/>
              <a:t>. </a:t>
            </a:r>
          </a:p>
          <a:p>
            <a:pPr marL="45720" indent="0">
              <a:buNone/>
            </a:pPr>
            <a:endParaRPr lang="en-IE" dirty="0"/>
          </a:p>
          <a:p>
            <a:r>
              <a:rPr lang="en-IE" dirty="0" smtClean="0"/>
              <a:t>Dairy is NOT healthy and necessary for bone health</a:t>
            </a:r>
          </a:p>
          <a:p>
            <a:r>
              <a:rPr lang="en-IE" dirty="0" smtClean="0"/>
              <a:t>Red meat does NOT cause cancer</a:t>
            </a:r>
          </a:p>
          <a:p>
            <a:r>
              <a:rPr lang="en-IE" dirty="0" smtClean="0"/>
              <a:t>Saturated fat does NOT cause heart disease</a:t>
            </a:r>
          </a:p>
          <a:p>
            <a:r>
              <a:rPr lang="en-IE" dirty="0" smtClean="0"/>
              <a:t>Cholesterol does NOT cause heart disease</a:t>
            </a:r>
          </a:p>
          <a:p>
            <a:r>
              <a:rPr lang="en-IE" dirty="0" smtClean="0"/>
              <a:t>Whole-grains are NOT healthy foods and are NOT necessary for a healthy diet</a:t>
            </a:r>
          </a:p>
          <a:p>
            <a:endParaRPr lang="en-IE" dirty="0" smtClean="0"/>
          </a:p>
          <a:p>
            <a:endParaRPr lang="en-IE" dirty="0" smtClean="0"/>
          </a:p>
          <a:p>
            <a:endParaRPr lang="en-IE" dirty="0"/>
          </a:p>
        </p:txBody>
      </p:sp>
      <p:sp>
        <p:nvSpPr>
          <p:cNvPr id="4" name="Footer Placeholder 3"/>
          <p:cNvSpPr>
            <a:spLocks noGrp="1"/>
          </p:cNvSpPr>
          <p:nvPr>
            <p:ph type="ftr" sz="quarter" idx="11"/>
          </p:nvPr>
        </p:nvSpPr>
        <p:spPr/>
        <p:txBody>
          <a:bodyPr/>
          <a:lstStyle/>
          <a:p>
            <a:r>
              <a:rPr lang="en-IE" smtClean="0"/>
              <a:t>Denise Keane - Irish Paleo Girl  ©</a:t>
            </a:r>
            <a:endParaRPr lang="en-US"/>
          </a:p>
        </p:txBody>
      </p:sp>
    </p:spTree>
    <p:extLst>
      <p:ext uri="{BB962C8B-B14F-4D97-AF65-F5344CB8AC3E}">
        <p14:creationId xmlns:p14="http://schemas.microsoft.com/office/powerpoint/2010/main" val="428312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Health Benefits of Paleo Eating</a:t>
            </a:r>
            <a:endParaRPr lang="en-IE" dirty="0"/>
          </a:p>
        </p:txBody>
      </p:sp>
      <p:sp>
        <p:nvSpPr>
          <p:cNvPr id="3" name="Content Placeholder 2"/>
          <p:cNvSpPr>
            <a:spLocks noGrp="1"/>
          </p:cNvSpPr>
          <p:nvPr>
            <p:ph idx="1"/>
          </p:nvPr>
        </p:nvSpPr>
        <p:spPr/>
        <p:txBody>
          <a:bodyPr/>
          <a:lstStyle/>
          <a:p>
            <a:r>
              <a:rPr lang="en-IE" dirty="0" smtClean="0"/>
              <a:t>Improved energy levels due to more sustained blood sugar levels.</a:t>
            </a:r>
          </a:p>
          <a:p>
            <a:r>
              <a:rPr lang="en-IE" dirty="0" smtClean="0"/>
              <a:t>Decreased glycaemic load which leads to better insulin management, reduced body fat % and improved blood panels. </a:t>
            </a:r>
          </a:p>
          <a:p>
            <a:r>
              <a:rPr lang="en-IE" dirty="0" smtClean="0"/>
              <a:t>Removal of common allergens such as wheat, dairy and soy. </a:t>
            </a:r>
          </a:p>
          <a:p>
            <a:r>
              <a:rPr lang="en-IE" dirty="0" smtClean="0"/>
              <a:t>Improvement of digestive discomfort such a bloating, flatulence and reflux</a:t>
            </a:r>
          </a:p>
          <a:p>
            <a:r>
              <a:rPr lang="en-IE" dirty="0" smtClean="0"/>
              <a:t>Better sleep quality</a:t>
            </a:r>
          </a:p>
          <a:p>
            <a:r>
              <a:rPr lang="en-IE" dirty="0" smtClean="0"/>
              <a:t>More balanced hormones due to the removal of sugars – leading to improved blood sugar levels, reduced irritability, more stable moods and less PMS symptoms for the ladies</a:t>
            </a:r>
          </a:p>
          <a:p>
            <a:r>
              <a:rPr lang="en-IE" dirty="0" smtClean="0"/>
              <a:t>Reduced inflammation = reduced risk of chronic diseases</a:t>
            </a:r>
          </a:p>
        </p:txBody>
      </p:sp>
      <p:sp>
        <p:nvSpPr>
          <p:cNvPr id="4" name="Footer Placeholder 3"/>
          <p:cNvSpPr>
            <a:spLocks noGrp="1"/>
          </p:cNvSpPr>
          <p:nvPr>
            <p:ph type="ftr" sz="quarter" idx="11"/>
          </p:nvPr>
        </p:nvSpPr>
        <p:spPr/>
        <p:txBody>
          <a:bodyPr/>
          <a:lstStyle/>
          <a:p>
            <a:r>
              <a:rPr lang="en-IE" smtClean="0"/>
              <a:t>Denise Keane - Irish Paleo Girl  ©</a:t>
            </a:r>
            <a:endParaRPr lang="en-US"/>
          </a:p>
        </p:txBody>
      </p:sp>
    </p:spTree>
    <p:extLst>
      <p:ext uri="{BB962C8B-B14F-4D97-AF65-F5344CB8AC3E}">
        <p14:creationId xmlns:p14="http://schemas.microsoft.com/office/powerpoint/2010/main" val="197241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Tips for weight loss</a:t>
            </a:r>
            <a:endParaRPr lang="en-IE" dirty="0"/>
          </a:p>
        </p:txBody>
      </p:sp>
      <p:sp>
        <p:nvSpPr>
          <p:cNvPr id="3" name="Content Placeholder 2"/>
          <p:cNvSpPr>
            <a:spLocks noGrp="1"/>
          </p:cNvSpPr>
          <p:nvPr>
            <p:ph idx="1"/>
          </p:nvPr>
        </p:nvSpPr>
        <p:spPr/>
        <p:txBody>
          <a:bodyPr/>
          <a:lstStyle/>
          <a:p>
            <a:r>
              <a:rPr lang="en-IE" dirty="0" smtClean="0"/>
              <a:t>Choose a smaller plate – the meal looks bigger!</a:t>
            </a:r>
          </a:p>
          <a:p>
            <a:r>
              <a:rPr lang="en-IE" dirty="0" smtClean="0"/>
              <a:t>Chew slowly – it gives your brain time to register that you are full and allows proper digestion to take place</a:t>
            </a:r>
          </a:p>
          <a:p>
            <a:r>
              <a:rPr lang="en-IE" dirty="0" smtClean="0"/>
              <a:t>Eat plenty of vegetables from a rainbow of colours</a:t>
            </a:r>
          </a:p>
          <a:p>
            <a:r>
              <a:rPr lang="en-IE" dirty="0" smtClean="0"/>
              <a:t>Protein with every meal and snack – this helps to stabilise blood sugar levels and limit the release of insulin and fat storage</a:t>
            </a:r>
          </a:p>
          <a:p>
            <a:r>
              <a:rPr lang="en-IE" dirty="0" smtClean="0"/>
              <a:t>Limit fruit consumption to 2 pieces per day and choose less sweet option such as apples and berries</a:t>
            </a:r>
          </a:p>
          <a:p>
            <a:r>
              <a:rPr lang="en-IE" dirty="0" smtClean="0"/>
              <a:t>Increase fat consumption. You need to Eat Fat To Lose Fat! </a:t>
            </a:r>
          </a:p>
          <a:p>
            <a:endParaRPr lang="en-IE" dirty="0"/>
          </a:p>
        </p:txBody>
      </p:sp>
      <p:sp>
        <p:nvSpPr>
          <p:cNvPr id="4" name="Footer Placeholder 3"/>
          <p:cNvSpPr>
            <a:spLocks noGrp="1"/>
          </p:cNvSpPr>
          <p:nvPr>
            <p:ph type="ftr" sz="quarter" idx="11"/>
          </p:nvPr>
        </p:nvSpPr>
        <p:spPr/>
        <p:txBody>
          <a:bodyPr/>
          <a:lstStyle/>
          <a:p>
            <a:r>
              <a:rPr lang="en-IE" smtClean="0"/>
              <a:t>Denise Keane - Irish Paleo Girl  ©</a:t>
            </a:r>
            <a:endParaRPr lang="en-US"/>
          </a:p>
        </p:txBody>
      </p:sp>
    </p:spTree>
    <p:extLst>
      <p:ext uri="{BB962C8B-B14F-4D97-AF65-F5344CB8AC3E}">
        <p14:creationId xmlns:p14="http://schemas.microsoft.com/office/powerpoint/2010/main" val="327865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Eat fat to lose fat</a:t>
            </a:r>
            <a:endParaRPr lang="en-IE" dirty="0"/>
          </a:p>
        </p:txBody>
      </p:sp>
      <p:sp>
        <p:nvSpPr>
          <p:cNvPr id="3" name="Content Placeholder 2"/>
          <p:cNvSpPr>
            <a:spLocks noGrp="1"/>
          </p:cNvSpPr>
          <p:nvPr>
            <p:ph idx="1"/>
          </p:nvPr>
        </p:nvSpPr>
        <p:spPr>
          <a:xfrm>
            <a:off x="4462818" y="1714500"/>
            <a:ext cx="6205182" cy="4457700"/>
          </a:xfrm>
        </p:spPr>
        <p:txBody>
          <a:bodyPr/>
          <a:lstStyle/>
          <a:p>
            <a:r>
              <a:rPr lang="en-IE" dirty="0"/>
              <a:t>Our aim is to move into a more efficient mode of burning fat for energy. This is not only the dietary fat you are hopefully eating plenty of but STORED fat that you want to shift. It is more economical to use fat because it lasts longer and keeps us satisfied longer</a:t>
            </a:r>
            <a:r>
              <a:rPr lang="en-IE" dirty="0" smtClean="0"/>
              <a:t>.</a:t>
            </a:r>
          </a:p>
          <a:p>
            <a:r>
              <a:rPr lang="en-IE" dirty="0" smtClean="0"/>
              <a:t>4 calories in a gram of carbohydrate, 9 calories in fat but it LASTS longer. Less effect on glycaemic index</a:t>
            </a:r>
          </a:p>
          <a:p>
            <a:r>
              <a:rPr lang="en-IE" dirty="0" smtClean="0"/>
              <a:t>Paper &amp; Log analogy</a:t>
            </a:r>
          </a:p>
          <a:p>
            <a:r>
              <a:rPr lang="en-IE" dirty="0" smtClean="0"/>
              <a:t>You must replace the refined carbohydrates with fat – this is why many people struggle with paleo – find it difficult to eat enough calories as they don’t eat enough fat. </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593" y="1714500"/>
            <a:ext cx="2190395" cy="3185046"/>
          </a:xfrm>
          <a:prstGeom prst="rect">
            <a:avLst/>
          </a:prstGeom>
        </p:spPr>
      </p:pic>
      <p:sp>
        <p:nvSpPr>
          <p:cNvPr id="5" name="Footer Placeholder 4"/>
          <p:cNvSpPr>
            <a:spLocks noGrp="1"/>
          </p:cNvSpPr>
          <p:nvPr>
            <p:ph type="ftr" sz="quarter" idx="11"/>
          </p:nvPr>
        </p:nvSpPr>
        <p:spPr/>
        <p:txBody>
          <a:bodyPr/>
          <a:lstStyle/>
          <a:p>
            <a:r>
              <a:rPr lang="en-IE" smtClean="0"/>
              <a:t>Denise Keane - Irish Paleo Girl  ©</a:t>
            </a:r>
            <a:endParaRPr lang="en-US"/>
          </a:p>
        </p:txBody>
      </p:sp>
    </p:spTree>
    <p:extLst>
      <p:ext uri="{BB962C8B-B14F-4D97-AF65-F5344CB8AC3E}">
        <p14:creationId xmlns:p14="http://schemas.microsoft.com/office/powerpoint/2010/main" val="390127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Paleo &amp; the Triathlete</a:t>
            </a:r>
            <a:endParaRPr lang="en-IE" dirty="0"/>
          </a:p>
        </p:txBody>
      </p:sp>
      <p:sp>
        <p:nvSpPr>
          <p:cNvPr id="3" name="Content Placeholder 2"/>
          <p:cNvSpPr>
            <a:spLocks noGrp="1"/>
          </p:cNvSpPr>
          <p:nvPr>
            <p:ph idx="1"/>
          </p:nvPr>
        </p:nvSpPr>
        <p:spPr/>
        <p:txBody>
          <a:bodyPr>
            <a:normAutofit lnSpcReduction="10000"/>
          </a:bodyPr>
          <a:lstStyle/>
          <a:p>
            <a:pPr marL="45720" indent="0">
              <a:buNone/>
            </a:pPr>
            <a:r>
              <a:rPr lang="en-IE" b="1" dirty="0" smtClean="0"/>
              <a:t>Why is the Paleo Diet so beneficial to the Tri-Athlete?</a:t>
            </a:r>
          </a:p>
          <a:p>
            <a:r>
              <a:rPr lang="en-IE" dirty="0" smtClean="0"/>
              <a:t>Focuses on quality protein which is important for repairing muscle following exercise</a:t>
            </a:r>
          </a:p>
          <a:p>
            <a:r>
              <a:rPr lang="en-IE" dirty="0" smtClean="0"/>
              <a:t>Anti-inflammatory which reduces the onset of injury and helps repair muscles faster</a:t>
            </a:r>
          </a:p>
          <a:p>
            <a:r>
              <a:rPr lang="en-IE" dirty="0" smtClean="0"/>
              <a:t>Better long term recovery from training and races due to higher micronutrient intake</a:t>
            </a:r>
          </a:p>
          <a:p>
            <a:r>
              <a:rPr lang="en-IE" dirty="0" smtClean="0"/>
              <a:t>Higher fat intakes provide the body with greater energy and satiety</a:t>
            </a:r>
          </a:p>
          <a:p>
            <a:r>
              <a:rPr lang="en-IE" dirty="0" smtClean="0"/>
              <a:t>Improves performance by improved muscle recovery and energy</a:t>
            </a:r>
          </a:p>
          <a:p>
            <a:pPr lvl="1">
              <a:buClr>
                <a:srgbClr val="87A91B"/>
              </a:buClr>
            </a:pPr>
            <a:r>
              <a:rPr lang="en-IE" dirty="0">
                <a:solidFill>
                  <a:srgbClr val="595959"/>
                </a:solidFill>
              </a:rPr>
              <a:t>One area people often fall down on is eating enough FAT. Many claim they have less energy as a result of lower carb intake but the important aim of Paleo eating for athletes is to allow your body to </a:t>
            </a:r>
            <a:r>
              <a:rPr lang="en-IE" dirty="0" smtClean="0">
                <a:solidFill>
                  <a:srgbClr val="595959"/>
                </a:solidFill>
              </a:rPr>
              <a:t>utilise FAT for energy thus saving glycogen stores and preventing fatigue.</a:t>
            </a:r>
            <a:endParaRPr lang="en-IE" dirty="0">
              <a:solidFill>
                <a:srgbClr val="595959"/>
              </a:solidFill>
            </a:endParaRPr>
          </a:p>
          <a:p>
            <a:pPr lvl="1"/>
            <a:endParaRPr lang="en-IE" dirty="0"/>
          </a:p>
        </p:txBody>
      </p:sp>
      <p:sp>
        <p:nvSpPr>
          <p:cNvPr id="4" name="Footer Placeholder 3"/>
          <p:cNvSpPr>
            <a:spLocks noGrp="1"/>
          </p:cNvSpPr>
          <p:nvPr>
            <p:ph type="ftr" sz="quarter" idx="11"/>
          </p:nvPr>
        </p:nvSpPr>
        <p:spPr/>
        <p:txBody>
          <a:bodyPr/>
          <a:lstStyle/>
          <a:p>
            <a:r>
              <a:rPr lang="en-IE" smtClean="0"/>
              <a:t>Denise Keane - Irish Paleo Girl  ©</a:t>
            </a:r>
            <a:endParaRPr lang="en-US"/>
          </a:p>
        </p:txBody>
      </p:sp>
    </p:spTree>
    <p:extLst>
      <p:ext uri="{BB962C8B-B14F-4D97-AF65-F5344CB8AC3E}">
        <p14:creationId xmlns:p14="http://schemas.microsoft.com/office/powerpoint/2010/main" val="141762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Limitations of Paleo for the Triathlete</a:t>
            </a:r>
            <a:endParaRPr lang="en-IE" dirty="0"/>
          </a:p>
        </p:txBody>
      </p:sp>
      <p:sp>
        <p:nvSpPr>
          <p:cNvPr id="3" name="Content Placeholder 2"/>
          <p:cNvSpPr>
            <a:spLocks noGrp="1"/>
          </p:cNvSpPr>
          <p:nvPr>
            <p:ph idx="1"/>
          </p:nvPr>
        </p:nvSpPr>
        <p:spPr/>
        <p:txBody>
          <a:bodyPr/>
          <a:lstStyle/>
          <a:p>
            <a:endParaRPr lang="en-IE" dirty="0" smtClean="0"/>
          </a:p>
          <a:p>
            <a:r>
              <a:rPr lang="en-IE" dirty="0" smtClean="0"/>
              <a:t>It is fair to say that the basic Paleo framework does have some limitations for the endurance athlete.</a:t>
            </a:r>
          </a:p>
          <a:p>
            <a:r>
              <a:rPr lang="en-IE" dirty="0" smtClean="0"/>
              <a:t>Our early ancestors would not have ran for fun or exercise like we do today. </a:t>
            </a:r>
          </a:p>
          <a:p>
            <a:r>
              <a:rPr lang="en-IE" dirty="0" smtClean="0"/>
              <a:t>While they would have ran after prey during a hunt, it would have been short lived, and would certainly be followed up by many days of rest afterwards.</a:t>
            </a:r>
          </a:p>
          <a:p>
            <a:r>
              <a:rPr lang="en-IE" dirty="0" smtClean="0"/>
              <a:t>The basic Paleo diet is probably lacking in sufficient carbohydrates for the endurance athlete and we must therefore incorporate some changes around training and race day nutrition.</a:t>
            </a:r>
            <a:endParaRPr lang="en-IE" dirty="0"/>
          </a:p>
        </p:txBody>
      </p:sp>
      <p:sp>
        <p:nvSpPr>
          <p:cNvPr id="4" name="Footer Placeholder 3"/>
          <p:cNvSpPr>
            <a:spLocks noGrp="1"/>
          </p:cNvSpPr>
          <p:nvPr>
            <p:ph type="ftr" sz="quarter" idx="11"/>
          </p:nvPr>
        </p:nvSpPr>
        <p:spPr/>
        <p:txBody>
          <a:bodyPr/>
          <a:lstStyle/>
          <a:p>
            <a:r>
              <a:rPr lang="en-IE" smtClean="0"/>
              <a:t>Denise Keane - Irish Paleo Girl  ©</a:t>
            </a:r>
            <a:endParaRPr lang="en-US"/>
          </a:p>
        </p:txBody>
      </p:sp>
    </p:spTree>
    <p:extLst>
      <p:ext uri="{BB962C8B-B14F-4D97-AF65-F5344CB8AC3E}">
        <p14:creationId xmlns:p14="http://schemas.microsoft.com/office/powerpoint/2010/main" val="94570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87A91B"/>
                </a:solidFill>
              </a:rPr>
              <a:t>Paleo &amp; the Triathlete</a:t>
            </a:r>
            <a:endParaRPr lang="en-IE" dirty="0"/>
          </a:p>
        </p:txBody>
      </p:sp>
      <p:sp>
        <p:nvSpPr>
          <p:cNvPr id="3" name="Content Placeholder 2"/>
          <p:cNvSpPr>
            <a:spLocks noGrp="1"/>
          </p:cNvSpPr>
          <p:nvPr>
            <p:ph idx="1"/>
          </p:nvPr>
        </p:nvSpPr>
        <p:spPr>
          <a:xfrm>
            <a:off x="1524000" y="1714500"/>
            <a:ext cx="9143999" cy="4457700"/>
          </a:xfrm>
        </p:spPr>
        <p:txBody>
          <a:bodyPr/>
          <a:lstStyle/>
          <a:p>
            <a:endParaRPr lang="en-IE" dirty="0" smtClean="0"/>
          </a:p>
          <a:p>
            <a:pPr marL="365760" lvl="1" indent="0">
              <a:buNone/>
            </a:pPr>
            <a:r>
              <a:rPr lang="en-IE" b="1" u="sng" dirty="0" smtClean="0"/>
              <a:t>Key to Paleo Success for the Triathlete</a:t>
            </a:r>
          </a:p>
          <a:p>
            <a:pPr lvl="1"/>
            <a:r>
              <a:rPr lang="en-IE" dirty="0" smtClean="0"/>
              <a:t>Keep most of the meals within the basic Paleo template</a:t>
            </a:r>
          </a:p>
          <a:p>
            <a:pPr lvl="1"/>
            <a:r>
              <a:rPr lang="en-IE" dirty="0" smtClean="0"/>
              <a:t>Make adjustments before, during and after training to reap the benefits.</a:t>
            </a:r>
          </a:p>
          <a:p>
            <a:pPr lvl="1"/>
            <a:endParaRPr lang="en-IE" dirty="0"/>
          </a:p>
          <a:p>
            <a:pPr lvl="1"/>
            <a:r>
              <a:rPr lang="en-IE" b="1" dirty="0" smtClean="0"/>
              <a:t>BEFORE training </a:t>
            </a:r>
          </a:p>
          <a:p>
            <a:pPr lvl="1"/>
            <a:r>
              <a:rPr lang="en-IE" dirty="0" smtClean="0"/>
              <a:t>Aim to eat 2 hours before training – aim for 400 – 600 calories</a:t>
            </a:r>
          </a:p>
          <a:p>
            <a:pPr lvl="1"/>
            <a:r>
              <a:rPr lang="en-IE" dirty="0" smtClean="0"/>
              <a:t>The further you are from your training session, the lower the GI of the food you want to eat. </a:t>
            </a:r>
            <a:r>
              <a:rPr lang="en-IE" dirty="0" err="1" smtClean="0"/>
              <a:t>Eg</a:t>
            </a:r>
            <a:r>
              <a:rPr lang="en-IE" dirty="0" smtClean="0"/>
              <a:t>. 2 hours before slow release, low GL food such as sweet potato would be ideal. If you are eating an hour before, white potato might be a better option. </a:t>
            </a:r>
          </a:p>
          <a:p>
            <a:pPr lvl="1"/>
            <a:r>
              <a:rPr lang="en-IE" dirty="0" smtClean="0"/>
              <a:t>10 minutes before you start – have a quick acting sugar like a banana or a gel. This will give you a boost in energy without the dip in energy associated with eating high sugar food too early. This is because you use this energy immediately- no surge in insulin. </a:t>
            </a:r>
          </a:p>
          <a:p>
            <a:pPr lvl="1"/>
            <a:endParaRPr lang="en-IE" dirty="0"/>
          </a:p>
        </p:txBody>
      </p:sp>
      <p:sp>
        <p:nvSpPr>
          <p:cNvPr id="4" name="Footer Placeholder 3"/>
          <p:cNvSpPr>
            <a:spLocks noGrp="1"/>
          </p:cNvSpPr>
          <p:nvPr>
            <p:ph type="ftr" sz="quarter" idx="11"/>
          </p:nvPr>
        </p:nvSpPr>
        <p:spPr/>
        <p:txBody>
          <a:bodyPr/>
          <a:lstStyle/>
          <a:p>
            <a:r>
              <a:rPr lang="en-IE" smtClean="0"/>
              <a:t>Denise Keane - Irish Paleo Girl  ©</a:t>
            </a:r>
            <a:endParaRPr lang="en-US"/>
          </a:p>
        </p:txBody>
      </p:sp>
    </p:spTree>
    <p:extLst>
      <p:ext uri="{BB962C8B-B14F-4D97-AF65-F5344CB8AC3E}">
        <p14:creationId xmlns:p14="http://schemas.microsoft.com/office/powerpoint/2010/main" val="346074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Welcome &amp; Introduction</a:t>
            </a:r>
            <a:endParaRPr lang="en-IE" dirty="0"/>
          </a:p>
        </p:txBody>
      </p:sp>
      <p:sp>
        <p:nvSpPr>
          <p:cNvPr id="3" name="Content Placeholder 2"/>
          <p:cNvSpPr>
            <a:spLocks noGrp="1"/>
          </p:cNvSpPr>
          <p:nvPr>
            <p:ph idx="1"/>
          </p:nvPr>
        </p:nvSpPr>
        <p:spPr/>
        <p:txBody>
          <a:bodyPr/>
          <a:lstStyle/>
          <a:p>
            <a:endParaRPr lang="en-IE" dirty="0" smtClean="0"/>
          </a:p>
          <a:p>
            <a:r>
              <a:rPr lang="en-IE" dirty="0" smtClean="0"/>
              <a:t>Welcome! </a:t>
            </a:r>
          </a:p>
          <a:p>
            <a:r>
              <a:rPr lang="en-IE" dirty="0" smtClean="0"/>
              <a:t>My background &amp; Paleo Journey to date </a:t>
            </a:r>
          </a:p>
          <a:p>
            <a:endParaRPr lang="en-IE" dirty="0"/>
          </a:p>
        </p:txBody>
      </p:sp>
      <p:sp>
        <p:nvSpPr>
          <p:cNvPr id="4" name="Footer Placeholder 3"/>
          <p:cNvSpPr>
            <a:spLocks noGrp="1"/>
          </p:cNvSpPr>
          <p:nvPr>
            <p:ph type="ftr" sz="quarter" idx="11"/>
          </p:nvPr>
        </p:nvSpPr>
        <p:spPr/>
        <p:txBody>
          <a:bodyPr/>
          <a:lstStyle/>
          <a:p>
            <a:pPr algn="ctr"/>
            <a:r>
              <a:rPr lang="en-IE" sz="1200" dirty="0" smtClean="0"/>
              <a:t>Denise Keane - Irish Paleo Girl  ©</a:t>
            </a:r>
            <a:endParaRPr lang="en-US" sz="1200" dirty="0"/>
          </a:p>
        </p:txBody>
      </p:sp>
    </p:spTree>
    <p:extLst>
      <p:ext uri="{BB962C8B-B14F-4D97-AF65-F5344CB8AC3E}">
        <p14:creationId xmlns:p14="http://schemas.microsoft.com/office/powerpoint/2010/main" val="254796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Examples of Good Pre Workout Meals</a:t>
            </a:r>
            <a:endParaRPr lang="en-IE" dirty="0"/>
          </a:p>
        </p:txBody>
      </p:sp>
      <p:sp>
        <p:nvSpPr>
          <p:cNvPr id="3" name="Content Placeholder 2"/>
          <p:cNvSpPr>
            <a:spLocks noGrp="1"/>
          </p:cNvSpPr>
          <p:nvPr>
            <p:ph idx="1"/>
          </p:nvPr>
        </p:nvSpPr>
        <p:spPr/>
        <p:txBody>
          <a:bodyPr/>
          <a:lstStyle/>
          <a:p>
            <a:endParaRPr lang="en-IE" dirty="0" smtClean="0"/>
          </a:p>
          <a:p>
            <a:r>
              <a:rPr lang="en-IE" dirty="0" smtClean="0"/>
              <a:t>•</a:t>
            </a:r>
            <a:r>
              <a:rPr lang="en-IE" dirty="0"/>
              <a:t>	</a:t>
            </a:r>
            <a:r>
              <a:rPr lang="en-IE" b="1" dirty="0"/>
              <a:t>Fruit and eggs </a:t>
            </a:r>
            <a:r>
              <a:rPr lang="en-IE" dirty="0"/>
              <a:t>– eggs are easily digestible protein. Boiled eggs can be easily transported to a race venue. A whole contains 6g protein and 1.5g of BCAA. Combine with fresh fruit especially low fibre fruits like banana, peach, melon. Avoid fibrous fruits such as apple, berries, grapes or pineapple as they may cause upset </a:t>
            </a:r>
            <a:r>
              <a:rPr lang="en-IE" dirty="0" smtClean="0"/>
              <a:t>stomach</a:t>
            </a:r>
          </a:p>
          <a:p>
            <a:r>
              <a:rPr lang="en-IE" dirty="0"/>
              <a:t>•	Chicken and ½ avocado with banana </a:t>
            </a:r>
            <a:endParaRPr lang="en-IE" dirty="0" smtClean="0"/>
          </a:p>
          <a:p>
            <a:r>
              <a:rPr lang="en-IE" dirty="0"/>
              <a:t>•	Smoothie with protein powder for easily portable meal</a:t>
            </a:r>
          </a:p>
        </p:txBody>
      </p:sp>
      <p:sp>
        <p:nvSpPr>
          <p:cNvPr id="4" name="Footer Placeholder 3"/>
          <p:cNvSpPr>
            <a:spLocks noGrp="1"/>
          </p:cNvSpPr>
          <p:nvPr>
            <p:ph type="ftr" sz="quarter" idx="11"/>
          </p:nvPr>
        </p:nvSpPr>
        <p:spPr/>
        <p:txBody>
          <a:bodyPr/>
          <a:lstStyle/>
          <a:p>
            <a:r>
              <a:rPr lang="en-IE" smtClean="0"/>
              <a:t>Denise Keane - Irish Paleo Girl  ©</a:t>
            </a:r>
            <a:endParaRPr lang="en-US"/>
          </a:p>
        </p:txBody>
      </p:sp>
    </p:spTree>
    <p:extLst>
      <p:ext uri="{BB962C8B-B14F-4D97-AF65-F5344CB8AC3E}">
        <p14:creationId xmlns:p14="http://schemas.microsoft.com/office/powerpoint/2010/main" val="268116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Eating During the Event</a:t>
            </a:r>
            <a:endParaRPr lang="en-IE" dirty="0"/>
          </a:p>
        </p:txBody>
      </p:sp>
      <p:sp>
        <p:nvSpPr>
          <p:cNvPr id="3" name="Content Placeholder 2"/>
          <p:cNvSpPr>
            <a:spLocks noGrp="1"/>
          </p:cNvSpPr>
          <p:nvPr>
            <p:ph idx="1"/>
          </p:nvPr>
        </p:nvSpPr>
        <p:spPr/>
        <p:txBody>
          <a:bodyPr/>
          <a:lstStyle/>
          <a:p>
            <a:pPr>
              <a:lnSpc>
                <a:spcPct val="107000"/>
              </a:lnSpc>
              <a:spcAft>
                <a:spcPts val="800"/>
              </a:spcAft>
            </a:pPr>
            <a:r>
              <a:rPr lang="en-IE" b="1" dirty="0">
                <a:latin typeface="Calibri" panose="020F0502020204030204" pitchFamily="34" charset="0"/>
                <a:ea typeface="Calibri" panose="020F0502020204030204" pitchFamily="34" charset="0"/>
                <a:cs typeface="Times New Roman" panose="02020603050405020304" pitchFamily="18" charset="0"/>
              </a:rPr>
              <a:t>Eating During Events (90 + Minutes) </a:t>
            </a:r>
            <a:endParaRPr lang="en-I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latin typeface="Calibri" panose="020F0502020204030204" pitchFamily="34" charset="0"/>
                <a:ea typeface="Calibri" panose="020F0502020204030204" pitchFamily="34" charset="0"/>
                <a:cs typeface="Times New Roman" panose="02020603050405020304" pitchFamily="18" charset="0"/>
              </a:rPr>
              <a:t>The longer the event, the more important it is to refuel. From the outset replace some of the expended glycogen to delay the onset of fatigue. Do not wait until near the end to take on carbohydrate. It is best to take it on in liquid form during exercise so make your own “sports drink</a:t>
            </a:r>
            <a:r>
              <a:rPr lang="en-IE"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IE" dirty="0" smtClean="0">
                <a:latin typeface="Calibri" panose="020F0502020204030204" pitchFamily="34" charset="0"/>
                <a:ea typeface="Calibri" panose="020F0502020204030204" pitchFamily="34" charset="0"/>
                <a:cs typeface="Times New Roman" panose="02020603050405020304" pitchFamily="18" charset="0"/>
              </a:rPr>
              <a:t>The use of gels is generally accepted at this level as food carbohydrates will not be absorbed quickly enough. </a:t>
            </a:r>
          </a:p>
          <a:p>
            <a:pPr>
              <a:lnSpc>
                <a:spcPct val="107000"/>
              </a:lnSpc>
              <a:spcAft>
                <a:spcPts val="800"/>
              </a:spcAft>
            </a:pPr>
            <a:r>
              <a:rPr lang="en-IE" dirty="0" smtClean="0">
                <a:latin typeface="Calibri" panose="020F0502020204030204" pitchFamily="34" charset="0"/>
                <a:ea typeface="Calibri" panose="020F0502020204030204" pitchFamily="34" charset="0"/>
                <a:cs typeface="Times New Roman" panose="02020603050405020304" pitchFamily="18" charset="0"/>
              </a:rPr>
              <a:t>Eventually your body will train itself to become more efficient at burning fats for energy. This can take up to 6-8 weeks. </a:t>
            </a:r>
            <a:endParaRPr lang="en-IE" dirty="0">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Footer Placeholder 3"/>
          <p:cNvSpPr>
            <a:spLocks noGrp="1"/>
          </p:cNvSpPr>
          <p:nvPr>
            <p:ph type="ftr" sz="quarter" idx="11"/>
          </p:nvPr>
        </p:nvSpPr>
        <p:spPr/>
        <p:txBody>
          <a:bodyPr/>
          <a:lstStyle/>
          <a:p>
            <a:r>
              <a:rPr lang="en-IE" smtClean="0"/>
              <a:t>Denise Keane - Irish Paleo Girl  ©</a:t>
            </a:r>
            <a:endParaRPr lang="en-US"/>
          </a:p>
        </p:txBody>
      </p:sp>
    </p:spTree>
    <p:extLst>
      <p:ext uri="{BB962C8B-B14F-4D97-AF65-F5344CB8AC3E}">
        <p14:creationId xmlns:p14="http://schemas.microsoft.com/office/powerpoint/2010/main" val="125690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Make your own sports drink</a:t>
            </a:r>
            <a:endParaRPr lang="en-IE" dirty="0"/>
          </a:p>
        </p:txBody>
      </p:sp>
      <p:sp>
        <p:nvSpPr>
          <p:cNvPr id="3" name="Content Placeholder 2"/>
          <p:cNvSpPr>
            <a:spLocks noGrp="1"/>
          </p:cNvSpPr>
          <p:nvPr>
            <p:ph idx="1"/>
          </p:nvPr>
        </p:nvSpPr>
        <p:spPr/>
        <p:txBody>
          <a:bodyPr/>
          <a:lstStyle/>
          <a:p>
            <a:r>
              <a:rPr lang="en-IE" dirty="0"/>
              <a:t>1 litre of such as green tea, herbal teas, coconut water or plain water.</a:t>
            </a:r>
          </a:p>
          <a:p>
            <a:r>
              <a:rPr lang="en-IE" dirty="0"/>
              <a:t>⅛-1/4 tsp Sea Salt</a:t>
            </a:r>
          </a:p>
          <a:p>
            <a:r>
              <a:rPr lang="en-IE" dirty="0"/>
              <a:t>¼ cup or more of juice not from concentrate – apple, orange, grape </a:t>
            </a:r>
            <a:r>
              <a:rPr lang="en-IE" dirty="0" err="1"/>
              <a:t>etc</a:t>
            </a:r>
            <a:r>
              <a:rPr lang="en-IE" dirty="0"/>
              <a:t> (better yet make your own!)</a:t>
            </a:r>
          </a:p>
          <a:p>
            <a:r>
              <a:rPr lang="en-IE" dirty="0"/>
              <a:t>1-2 TBSP honey. </a:t>
            </a:r>
          </a:p>
          <a:p>
            <a:pPr lvl="0"/>
            <a:r>
              <a:rPr lang="en-IE" dirty="0"/>
              <a:t>Brew tea if using or slightly warm base liquid</a:t>
            </a:r>
          </a:p>
          <a:p>
            <a:pPr lvl="0"/>
            <a:r>
              <a:rPr lang="en-IE" dirty="0"/>
              <a:t>Add sea salt </a:t>
            </a:r>
          </a:p>
          <a:p>
            <a:pPr lvl="0"/>
            <a:r>
              <a:rPr lang="en-IE" dirty="0"/>
              <a:t>Add juice and mix or shake well</a:t>
            </a:r>
          </a:p>
          <a:p>
            <a:pPr lvl="0"/>
            <a:r>
              <a:rPr lang="en-IE" dirty="0"/>
              <a:t>Cool and store in fridge until ready to use</a:t>
            </a:r>
          </a:p>
          <a:p>
            <a:endParaRPr lang="en-IE" dirty="0"/>
          </a:p>
        </p:txBody>
      </p:sp>
      <p:sp>
        <p:nvSpPr>
          <p:cNvPr id="4" name="Footer Placeholder 3"/>
          <p:cNvSpPr>
            <a:spLocks noGrp="1"/>
          </p:cNvSpPr>
          <p:nvPr>
            <p:ph type="ftr" sz="quarter" idx="11"/>
          </p:nvPr>
        </p:nvSpPr>
        <p:spPr/>
        <p:txBody>
          <a:bodyPr/>
          <a:lstStyle/>
          <a:p>
            <a:r>
              <a:rPr lang="en-IE" smtClean="0"/>
              <a:t>Denise Keane - Irish Paleo Girl  ©</a:t>
            </a:r>
            <a:endParaRPr lang="en-US"/>
          </a:p>
        </p:txBody>
      </p:sp>
    </p:spTree>
    <p:extLst>
      <p:ext uri="{BB962C8B-B14F-4D97-AF65-F5344CB8AC3E}">
        <p14:creationId xmlns:p14="http://schemas.microsoft.com/office/powerpoint/2010/main" val="148073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Post exercise (30 minute window)</a:t>
            </a:r>
            <a:endParaRPr lang="en-IE" dirty="0"/>
          </a:p>
        </p:txBody>
      </p:sp>
      <p:sp>
        <p:nvSpPr>
          <p:cNvPr id="3" name="Content Placeholder 2"/>
          <p:cNvSpPr>
            <a:spLocks noGrp="1"/>
          </p:cNvSpPr>
          <p:nvPr>
            <p:ph idx="1"/>
          </p:nvPr>
        </p:nvSpPr>
        <p:spPr/>
        <p:txBody>
          <a:bodyPr/>
          <a:lstStyle/>
          <a:p>
            <a:r>
              <a:rPr lang="en-IE" dirty="0" smtClean="0"/>
              <a:t>Your body is 3 times more efficient at replenishing glycogen levels at this point than at any other. </a:t>
            </a:r>
          </a:p>
          <a:p>
            <a:r>
              <a:rPr lang="en-IE" dirty="0" smtClean="0"/>
              <a:t>During a training session or race your glycogen stores have been greatly diminished and muscle damage has taken place. </a:t>
            </a:r>
            <a:endParaRPr lang="en-IE" dirty="0"/>
          </a:p>
          <a:p>
            <a:r>
              <a:rPr lang="en-IE" dirty="0" smtClean="0"/>
              <a:t>So important to get nutrition correct here to ensure adequate recovery and preparation for the next race.</a:t>
            </a:r>
          </a:p>
          <a:p>
            <a:pPr lvl="0"/>
            <a:r>
              <a:rPr lang="en-IE" b="1" dirty="0"/>
              <a:t>Replenish expended carbohydrate stores</a:t>
            </a:r>
            <a:r>
              <a:rPr lang="en-IE" dirty="0"/>
              <a:t> – you should focus on more dense carb sources here such as sweet potato, parsnips etc. I would focus on complex version unless you will be doing more endurance exercise in the next 48 hours. In that case I would use more fast acting carbs like white potatoes. </a:t>
            </a:r>
          </a:p>
          <a:p>
            <a:endParaRPr lang="en-IE" dirty="0" smtClean="0"/>
          </a:p>
          <a:p>
            <a:endParaRPr lang="en-IE" dirty="0" smtClean="0"/>
          </a:p>
        </p:txBody>
      </p:sp>
      <p:sp>
        <p:nvSpPr>
          <p:cNvPr id="4" name="Footer Placeholder 3"/>
          <p:cNvSpPr>
            <a:spLocks noGrp="1"/>
          </p:cNvSpPr>
          <p:nvPr>
            <p:ph type="ftr" sz="quarter" idx="11"/>
          </p:nvPr>
        </p:nvSpPr>
        <p:spPr/>
        <p:txBody>
          <a:bodyPr/>
          <a:lstStyle/>
          <a:p>
            <a:r>
              <a:rPr lang="en-IE" smtClean="0"/>
              <a:t>Denise Keane - Irish Paleo Girl  ©</a:t>
            </a:r>
            <a:endParaRPr lang="en-US"/>
          </a:p>
        </p:txBody>
      </p:sp>
    </p:spTree>
    <p:extLst>
      <p:ext uri="{BB962C8B-B14F-4D97-AF65-F5344CB8AC3E}">
        <p14:creationId xmlns:p14="http://schemas.microsoft.com/office/powerpoint/2010/main" val="202541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Post Exercise - AIMS</a:t>
            </a:r>
            <a:endParaRPr lang="en-IE" dirty="0"/>
          </a:p>
        </p:txBody>
      </p:sp>
      <p:sp>
        <p:nvSpPr>
          <p:cNvPr id="3" name="Content Placeholder 2"/>
          <p:cNvSpPr>
            <a:spLocks noGrp="1"/>
          </p:cNvSpPr>
          <p:nvPr>
            <p:ph idx="1"/>
          </p:nvPr>
        </p:nvSpPr>
        <p:spPr/>
        <p:txBody>
          <a:bodyPr>
            <a:normAutofit lnSpcReduction="10000"/>
          </a:bodyPr>
          <a:lstStyle/>
          <a:p>
            <a:pPr lvl="0"/>
            <a:r>
              <a:rPr lang="en-IE" b="1" dirty="0"/>
              <a:t>Rehydrate </a:t>
            </a:r>
            <a:r>
              <a:rPr lang="en-IE" dirty="0"/>
              <a:t>– Replenish fluid levels by taking in 500ml of liquid for every pound lost during exercise. This will take longer than 30 minutes but start now. Let thirst dictate. </a:t>
            </a:r>
          </a:p>
          <a:p>
            <a:pPr marL="342900" lvl="0" indent="-342900">
              <a:lnSpc>
                <a:spcPct val="107000"/>
              </a:lnSpc>
              <a:spcAft>
                <a:spcPts val="800"/>
              </a:spcAft>
              <a:buFont typeface="Symbol" panose="05050102010706020507" pitchFamily="18" charset="2"/>
              <a:buChar char=""/>
            </a:pPr>
            <a:r>
              <a:rPr lang="en-IE" b="1" dirty="0">
                <a:latin typeface="Calibri" panose="020F0502020204030204" pitchFamily="34" charset="0"/>
                <a:ea typeface="Calibri" panose="020F0502020204030204" pitchFamily="34" charset="0"/>
                <a:cs typeface="Times New Roman" panose="02020603050405020304" pitchFamily="18" charset="0"/>
              </a:rPr>
              <a:t>Provide amino acids for repair of proteins damaged during exercise </a:t>
            </a:r>
            <a:r>
              <a:rPr lang="en-IE" dirty="0">
                <a:latin typeface="Calibri" panose="020F0502020204030204" pitchFamily="34" charset="0"/>
                <a:ea typeface="Calibri" panose="020F0502020204030204" pitchFamily="34" charset="0"/>
                <a:cs typeface="Times New Roman" panose="02020603050405020304" pitchFamily="18" charset="0"/>
              </a:rPr>
              <a:t>– Protein particularly BCAAs (leucine, isoleucine and </a:t>
            </a:r>
            <a:r>
              <a:rPr lang="en-IE" dirty="0" err="1">
                <a:latin typeface="Calibri" panose="020F0502020204030204" pitchFamily="34" charset="0"/>
                <a:ea typeface="Calibri" panose="020F0502020204030204" pitchFamily="34" charset="0"/>
                <a:cs typeface="Times New Roman" panose="02020603050405020304" pitchFamily="18" charset="0"/>
              </a:rPr>
              <a:t>valine</a:t>
            </a:r>
            <a:r>
              <a:rPr lang="en-IE" dirty="0">
                <a:latin typeface="Calibri" panose="020F0502020204030204" pitchFamily="34" charset="0"/>
                <a:ea typeface="Calibri" panose="020F0502020204030204" pitchFamily="34" charset="0"/>
                <a:cs typeface="Times New Roman" panose="02020603050405020304" pitchFamily="18" charset="0"/>
              </a:rPr>
              <a:t>) should be taken in at a carb to ratio of 4:1 over 30 minute period. Base your snack around protein source and vegetables and fruit. </a:t>
            </a:r>
          </a:p>
          <a:p>
            <a:r>
              <a:rPr lang="en-IE" b="1" dirty="0"/>
              <a:t>Electrolyte Balance </a:t>
            </a:r>
            <a:r>
              <a:rPr lang="en-IE" dirty="0"/>
              <a:t>– Important to replenish electrolytes such as potassium, sodium, chloride, calcium and </a:t>
            </a:r>
            <a:r>
              <a:rPr lang="en-IE" dirty="0" smtClean="0"/>
              <a:t>magnesium. Coconut water can be helpful here</a:t>
            </a:r>
          </a:p>
          <a:p>
            <a:r>
              <a:rPr lang="en-IE" b="1" dirty="0">
                <a:latin typeface="Calibri" panose="020F0502020204030204" pitchFamily="34" charset="0"/>
                <a:ea typeface="Calibri" panose="020F0502020204030204" pitchFamily="34" charset="0"/>
                <a:cs typeface="Times New Roman" panose="02020603050405020304" pitchFamily="18" charset="0"/>
              </a:rPr>
              <a:t>Reduce acidity – </a:t>
            </a:r>
            <a:r>
              <a:rPr lang="en-IE" dirty="0">
                <a:latin typeface="Calibri" panose="020F0502020204030204" pitchFamily="34" charset="0"/>
                <a:ea typeface="Calibri" panose="020F0502020204030204" pitchFamily="34" charset="0"/>
                <a:cs typeface="Times New Roman" panose="02020603050405020304" pitchFamily="18" charset="0"/>
              </a:rPr>
              <a:t>Body fluids move towards a more acid</a:t>
            </a:r>
            <a:r>
              <a:rPr lang="en-IE" b="1" dirty="0">
                <a:latin typeface="Calibri" panose="020F0502020204030204" pitchFamily="34" charset="0"/>
                <a:ea typeface="Calibri" panose="020F0502020204030204" pitchFamily="34" charset="0"/>
                <a:cs typeface="Times New Roman" panose="02020603050405020304" pitchFamily="18" charset="0"/>
              </a:rPr>
              <a:t> </a:t>
            </a:r>
            <a:r>
              <a:rPr lang="en-IE" dirty="0">
                <a:latin typeface="Calibri" panose="020F0502020204030204" pitchFamily="34" charset="0"/>
                <a:ea typeface="Calibri" panose="020F0502020204030204" pitchFamily="34" charset="0"/>
                <a:cs typeface="Times New Roman" panose="02020603050405020304" pitchFamily="18" charset="0"/>
              </a:rPr>
              <a:t>during exercise. This can lead to loss of calcium and nitrogen from bones and muscle. Fruits and vegetables have an alkalising effect on the body – choose fruits and vegetables such as raisins, bananas, spinach </a:t>
            </a:r>
            <a:r>
              <a:rPr lang="en-IE" dirty="0" err="1">
                <a:latin typeface="Calibri" panose="020F0502020204030204" pitchFamily="34" charset="0"/>
                <a:ea typeface="Calibri" panose="020F0502020204030204" pitchFamily="34" charset="0"/>
                <a:cs typeface="Times New Roman" panose="02020603050405020304" pitchFamily="18" charset="0"/>
              </a:rPr>
              <a:t>etc</a:t>
            </a:r>
            <a:r>
              <a:rPr lang="en-IE" dirty="0">
                <a:latin typeface="Calibri" panose="020F0502020204030204" pitchFamily="34" charset="0"/>
                <a:ea typeface="Calibri" panose="020F0502020204030204" pitchFamily="34" charset="0"/>
                <a:cs typeface="Times New Roman" panose="02020603050405020304" pitchFamily="18" charset="0"/>
              </a:rPr>
              <a:t> </a:t>
            </a:r>
            <a:endParaRPr lang="en-IE" dirty="0"/>
          </a:p>
        </p:txBody>
      </p:sp>
      <p:sp>
        <p:nvSpPr>
          <p:cNvPr id="4" name="Footer Placeholder 3"/>
          <p:cNvSpPr>
            <a:spLocks noGrp="1"/>
          </p:cNvSpPr>
          <p:nvPr>
            <p:ph type="ftr" sz="quarter" idx="11"/>
          </p:nvPr>
        </p:nvSpPr>
        <p:spPr/>
        <p:txBody>
          <a:bodyPr/>
          <a:lstStyle/>
          <a:p>
            <a:r>
              <a:rPr lang="en-IE" smtClean="0"/>
              <a:t>Denise Keane - Irish Paleo Girl  ©</a:t>
            </a:r>
            <a:endParaRPr lang="en-US"/>
          </a:p>
        </p:txBody>
      </p:sp>
    </p:spTree>
    <p:extLst>
      <p:ext uri="{BB962C8B-B14F-4D97-AF65-F5344CB8AC3E}">
        <p14:creationId xmlns:p14="http://schemas.microsoft.com/office/powerpoint/2010/main" val="281398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Make your own recovery drink</a:t>
            </a:r>
            <a:endParaRPr lang="en-IE" dirty="0"/>
          </a:p>
        </p:txBody>
      </p:sp>
      <p:sp>
        <p:nvSpPr>
          <p:cNvPr id="3" name="Content Placeholder 2"/>
          <p:cNvSpPr>
            <a:spLocks noGrp="1"/>
          </p:cNvSpPr>
          <p:nvPr>
            <p:ph idx="1"/>
          </p:nvPr>
        </p:nvSpPr>
        <p:spPr/>
        <p:txBody>
          <a:bodyPr/>
          <a:lstStyle/>
          <a:p>
            <a:pPr lvl="0"/>
            <a:endParaRPr lang="en-IE" dirty="0" smtClean="0"/>
          </a:p>
          <a:p>
            <a:pPr lvl="0"/>
            <a:r>
              <a:rPr lang="en-IE" dirty="0" smtClean="0"/>
              <a:t>Pineapple (cup of chunks)</a:t>
            </a:r>
          </a:p>
          <a:p>
            <a:pPr lvl="0"/>
            <a:r>
              <a:rPr lang="en-IE" dirty="0" smtClean="0"/>
              <a:t>Berries (Handful)</a:t>
            </a:r>
          </a:p>
          <a:p>
            <a:pPr lvl="0"/>
            <a:r>
              <a:rPr lang="en-IE" dirty="0" smtClean="0"/>
              <a:t>Protein powder (Quality, scoop) </a:t>
            </a:r>
          </a:p>
          <a:p>
            <a:pPr lvl="0"/>
            <a:r>
              <a:rPr lang="en-IE" dirty="0" smtClean="0"/>
              <a:t>Coconut Water (cup)</a:t>
            </a:r>
          </a:p>
          <a:p>
            <a:pPr lvl="0"/>
            <a:r>
              <a:rPr lang="en-IE" dirty="0" smtClean="0"/>
              <a:t>Pinch </a:t>
            </a:r>
            <a:r>
              <a:rPr lang="en-IE" dirty="0"/>
              <a:t>of sea salt </a:t>
            </a:r>
          </a:p>
          <a:p>
            <a:pPr lvl="0"/>
            <a:r>
              <a:rPr lang="en-IE" dirty="0" smtClean="0"/>
              <a:t>Ice (if desired)</a:t>
            </a:r>
          </a:p>
          <a:p>
            <a:pPr lvl="0"/>
            <a:r>
              <a:rPr lang="en-IE" dirty="0" smtClean="0"/>
              <a:t>Blend</a:t>
            </a:r>
            <a:endParaRPr lang="en-IE" dirty="0"/>
          </a:p>
          <a:p>
            <a:endParaRPr lang="en-IE" dirty="0"/>
          </a:p>
        </p:txBody>
      </p:sp>
      <p:sp>
        <p:nvSpPr>
          <p:cNvPr id="4" name="Footer Placeholder 3"/>
          <p:cNvSpPr>
            <a:spLocks noGrp="1"/>
          </p:cNvSpPr>
          <p:nvPr>
            <p:ph type="ftr" sz="quarter" idx="11"/>
          </p:nvPr>
        </p:nvSpPr>
        <p:spPr/>
        <p:txBody>
          <a:bodyPr/>
          <a:lstStyle/>
          <a:p>
            <a:r>
              <a:rPr lang="en-IE" smtClean="0"/>
              <a:t>Denise Keane - Irish Paleo Girl  ©</a:t>
            </a:r>
            <a:endParaRPr lang="en-US"/>
          </a:p>
        </p:txBody>
      </p:sp>
    </p:spTree>
    <p:extLst>
      <p:ext uri="{BB962C8B-B14F-4D97-AF65-F5344CB8AC3E}">
        <p14:creationId xmlns:p14="http://schemas.microsoft.com/office/powerpoint/2010/main" val="16182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Long term recovery stage</a:t>
            </a:r>
            <a:endParaRPr lang="en-IE" dirty="0"/>
          </a:p>
        </p:txBody>
      </p:sp>
      <p:sp>
        <p:nvSpPr>
          <p:cNvPr id="3" name="Content Placeholder 2"/>
          <p:cNvSpPr>
            <a:spLocks noGrp="1"/>
          </p:cNvSpPr>
          <p:nvPr>
            <p:ph idx="1"/>
          </p:nvPr>
        </p:nvSpPr>
        <p:spPr/>
        <p:txBody>
          <a:bodyPr/>
          <a:lstStyle/>
          <a:p>
            <a:r>
              <a:rPr lang="en-IE" dirty="0" smtClean="0"/>
              <a:t>The longer the workout, the longer this stage</a:t>
            </a:r>
          </a:p>
          <a:p>
            <a:r>
              <a:rPr lang="en-IE" dirty="0" smtClean="0"/>
              <a:t>If the workout was 2 hours for example, factor in the 30 minute recovery window and then allow another 1.5 hours for this stage. </a:t>
            </a:r>
          </a:p>
          <a:p>
            <a:r>
              <a:rPr lang="en-IE" dirty="0" smtClean="0"/>
              <a:t>Focus on the guidelines above but base it around a balanced meal. </a:t>
            </a:r>
          </a:p>
          <a:p>
            <a:r>
              <a:rPr lang="en-IE" dirty="0" smtClean="0"/>
              <a:t>Example of long term workout meal:</a:t>
            </a:r>
          </a:p>
          <a:p>
            <a:pPr lvl="2"/>
            <a:r>
              <a:rPr lang="en-IE" dirty="0" smtClean="0"/>
              <a:t>Salmon with sweet potato and green salad with raisins</a:t>
            </a:r>
          </a:p>
          <a:p>
            <a:pPr lvl="2"/>
            <a:r>
              <a:rPr lang="en-IE" dirty="0" smtClean="0"/>
              <a:t>Good fats (reduce inflammation, good protein source), low GL carbs and raisins and salad to replace glycogen stores and balance pH (acidity levels) </a:t>
            </a:r>
          </a:p>
          <a:p>
            <a:pPr lvl="2"/>
            <a:endParaRPr lang="en-IE" dirty="0"/>
          </a:p>
        </p:txBody>
      </p:sp>
      <p:sp>
        <p:nvSpPr>
          <p:cNvPr id="4" name="Footer Placeholder 3"/>
          <p:cNvSpPr>
            <a:spLocks noGrp="1"/>
          </p:cNvSpPr>
          <p:nvPr>
            <p:ph type="ftr" sz="quarter" idx="11"/>
          </p:nvPr>
        </p:nvSpPr>
        <p:spPr/>
        <p:txBody>
          <a:bodyPr/>
          <a:lstStyle/>
          <a:p>
            <a:r>
              <a:rPr lang="en-IE" smtClean="0"/>
              <a:t>Denise Keane - Irish Paleo Girl  ©</a:t>
            </a:r>
            <a:endParaRPr lang="en-US"/>
          </a:p>
        </p:txBody>
      </p:sp>
    </p:spTree>
    <p:extLst>
      <p:ext uri="{BB962C8B-B14F-4D97-AF65-F5344CB8AC3E}">
        <p14:creationId xmlns:p14="http://schemas.microsoft.com/office/powerpoint/2010/main" val="34486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Post recovery stage</a:t>
            </a:r>
            <a:endParaRPr lang="en-IE" dirty="0"/>
          </a:p>
        </p:txBody>
      </p:sp>
      <p:sp>
        <p:nvSpPr>
          <p:cNvPr id="3" name="Content Placeholder 2"/>
          <p:cNvSpPr>
            <a:spLocks noGrp="1"/>
          </p:cNvSpPr>
          <p:nvPr>
            <p:ph idx="1"/>
          </p:nvPr>
        </p:nvSpPr>
        <p:spPr/>
        <p:txBody>
          <a:bodyPr/>
          <a:lstStyle/>
          <a:p>
            <a:endParaRPr lang="en-IE" dirty="0" smtClean="0"/>
          </a:p>
          <a:p>
            <a:r>
              <a:rPr lang="en-IE" dirty="0" smtClean="0"/>
              <a:t>Switch back to standard Paleo framework of nutrition:</a:t>
            </a:r>
          </a:p>
          <a:p>
            <a:pPr lvl="1"/>
            <a:r>
              <a:rPr lang="en-IE" dirty="0" smtClean="0"/>
              <a:t>Protein, carbs and fats and moving away from reliance on high starch vegetables. </a:t>
            </a:r>
            <a:endParaRPr lang="en-IE" dirty="0"/>
          </a:p>
        </p:txBody>
      </p:sp>
      <p:sp>
        <p:nvSpPr>
          <p:cNvPr id="4" name="Footer Placeholder 3"/>
          <p:cNvSpPr>
            <a:spLocks noGrp="1"/>
          </p:cNvSpPr>
          <p:nvPr>
            <p:ph type="ftr" sz="quarter" idx="11"/>
          </p:nvPr>
        </p:nvSpPr>
        <p:spPr/>
        <p:txBody>
          <a:bodyPr/>
          <a:lstStyle/>
          <a:p>
            <a:r>
              <a:rPr lang="en-IE" smtClean="0"/>
              <a:t>Denise Keane - Irish Paleo Girl  ©</a:t>
            </a:r>
            <a:endParaRPr lang="en-US"/>
          </a:p>
        </p:txBody>
      </p:sp>
    </p:spTree>
    <p:extLst>
      <p:ext uri="{BB962C8B-B14F-4D97-AF65-F5344CB8AC3E}">
        <p14:creationId xmlns:p14="http://schemas.microsoft.com/office/powerpoint/2010/main" val="402479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Supplements for the endurance athlete</a:t>
            </a:r>
            <a:endParaRPr lang="en-IE" dirty="0"/>
          </a:p>
        </p:txBody>
      </p:sp>
      <p:sp>
        <p:nvSpPr>
          <p:cNvPr id="3" name="Content Placeholder 2"/>
          <p:cNvSpPr>
            <a:spLocks noGrp="1"/>
          </p:cNvSpPr>
          <p:nvPr>
            <p:ph idx="1"/>
          </p:nvPr>
        </p:nvSpPr>
        <p:spPr/>
        <p:txBody>
          <a:bodyPr/>
          <a:lstStyle/>
          <a:p>
            <a:r>
              <a:rPr lang="en-IE" dirty="0" smtClean="0"/>
              <a:t>Joints can suffer as a result of endurance sports. It is important you support your joints by eating plenty of oily fish (salmon, mackerel, sardines, herring) – 2/3 times a week. </a:t>
            </a:r>
          </a:p>
          <a:p>
            <a:r>
              <a:rPr lang="en-IE" dirty="0" smtClean="0"/>
              <a:t>Consider a good quality omega 3 oil for reducing inflammation in joints. </a:t>
            </a:r>
          </a:p>
          <a:p>
            <a:r>
              <a:rPr lang="en-IE" dirty="0" smtClean="0"/>
              <a:t>Vitamins and minerals important too to reduce free radicle damage created during exercise – increase fruit and vegetable intake – a colourful rainbow</a:t>
            </a:r>
          </a:p>
          <a:p>
            <a:r>
              <a:rPr lang="en-IE" dirty="0" smtClean="0"/>
              <a:t>Sometimes we need a helping hand: Consider a joint support supplement like GLC2000 which: </a:t>
            </a:r>
          </a:p>
          <a:p>
            <a:pPr lvl="1"/>
            <a:r>
              <a:rPr lang="en-IE" dirty="0"/>
              <a:t>Recover from injury - Fast</a:t>
            </a:r>
          </a:p>
          <a:p>
            <a:pPr lvl="1"/>
            <a:r>
              <a:rPr lang="en-IE" dirty="0"/>
              <a:t>Improve Your Joint Mobility</a:t>
            </a:r>
          </a:p>
          <a:p>
            <a:pPr lvl="1"/>
            <a:r>
              <a:rPr lang="en-IE" dirty="0"/>
              <a:t>Strengthen Connective Tissue</a:t>
            </a:r>
          </a:p>
          <a:p>
            <a:pPr lvl="1"/>
            <a:r>
              <a:rPr lang="en-IE" dirty="0"/>
              <a:t>Rebuild &amp; Nourish Cartilage</a:t>
            </a:r>
          </a:p>
        </p:txBody>
      </p:sp>
      <p:sp>
        <p:nvSpPr>
          <p:cNvPr id="4" name="Footer Placeholder 3"/>
          <p:cNvSpPr>
            <a:spLocks noGrp="1"/>
          </p:cNvSpPr>
          <p:nvPr>
            <p:ph type="ftr" sz="quarter" idx="11"/>
          </p:nvPr>
        </p:nvSpPr>
        <p:spPr/>
        <p:txBody>
          <a:bodyPr/>
          <a:lstStyle/>
          <a:p>
            <a:r>
              <a:rPr lang="en-IE" smtClean="0"/>
              <a:t>Denise Keane - Irish Paleo Girl  ©</a:t>
            </a:r>
            <a:endParaRPr lang="en-US"/>
          </a:p>
        </p:txBody>
      </p:sp>
    </p:spTree>
    <p:extLst>
      <p:ext uri="{BB962C8B-B14F-4D97-AF65-F5344CB8AC3E}">
        <p14:creationId xmlns:p14="http://schemas.microsoft.com/office/powerpoint/2010/main" val="107907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How To Incorporate paleo into your Diet</a:t>
            </a:r>
            <a:endParaRPr lang="en-IE" dirty="0"/>
          </a:p>
        </p:txBody>
      </p:sp>
      <p:sp>
        <p:nvSpPr>
          <p:cNvPr id="3" name="Content Placeholder 2"/>
          <p:cNvSpPr>
            <a:spLocks noGrp="1"/>
          </p:cNvSpPr>
          <p:nvPr>
            <p:ph idx="1"/>
          </p:nvPr>
        </p:nvSpPr>
        <p:spPr/>
        <p:txBody>
          <a:bodyPr/>
          <a:lstStyle/>
          <a:p>
            <a:endParaRPr lang="en-IE" dirty="0" smtClean="0"/>
          </a:p>
          <a:p>
            <a:r>
              <a:rPr lang="en-IE" dirty="0" smtClean="0"/>
              <a:t>Keep meals simple – focus on protein (chicken, beef, lamb, fish) + carbs (vegetables, starchy vegetables like sweet potatoes and white potatoes) + fats (coconut oil, olive oil, avocados, eggs, nuts and seeds) </a:t>
            </a:r>
          </a:p>
          <a:p>
            <a:r>
              <a:rPr lang="en-IE" dirty="0" smtClean="0"/>
              <a:t>Take it one meal at a time – it can be daunting at first. Breaking it down into manageable chunks of the day makes it easier</a:t>
            </a:r>
          </a:p>
          <a:p>
            <a:r>
              <a:rPr lang="en-IE" dirty="0" smtClean="0"/>
              <a:t>Prepare, prepare, prepare! Preparation really is key. You risk being caught off guard and eating something that is not on plan if you do not prepare. </a:t>
            </a:r>
          </a:p>
          <a:p>
            <a:pPr lvl="1"/>
            <a:r>
              <a:rPr lang="en-IE" dirty="0" smtClean="0"/>
              <a:t>Get breakfast ready the night before to save time in the morning – try omelettes, smoothies or leftovers</a:t>
            </a:r>
          </a:p>
          <a:p>
            <a:pPr lvl="1"/>
            <a:r>
              <a:rPr lang="en-IE" dirty="0" smtClean="0"/>
              <a:t>Lunchbox it! Take leftovers to work in your lunchbox or alternatively take a good quality flask to work with soup or stew in it. </a:t>
            </a:r>
          </a:p>
        </p:txBody>
      </p:sp>
      <p:sp>
        <p:nvSpPr>
          <p:cNvPr id="4" name="Footer Placeholder 3"/>
          <p:cNvSpPr>
            <a:spLocks noGrp="1"/>
          </p:cNvSpPr>
          <p:nvPr>
            <p:ph type="ftr" sz="quarter" idx="11"/>
          </p:nvPr>
        </p:nvSpPr>
        <p:spPr/>
        <p:txBody>
          <a:bodyPr/>
          <a:lstStyle/>
          <a:p>
            <a:r>
              <a:rPr lang="en-IE" smtClean="0"/>
              <a:t>Denise Keane - Irish Paleo Girl  ©</a:t>
            </a:r>
            <a:endParaRPr lang="en-US"/>
          </a:p>
        </p:txBody>
      </p:sp>
    </p:spTree>
    <p:extLst>
      <p:ext uri="{BB962C8B-B14F-4D97-AF65-F5344CB8AC3E}">
        <p14:creationId xmlns:p14="http://schemas.microsoft.com/office/powerpoint/2010/main" val="147945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Paleo Diet?</a:t>
            </a:r>
            <a:endParaRPr lang="en-US" dirty="0"/>
          </a:p>
        </p:txBody>
      </p:sp>
      <p:sp>
        <p:nvSpPr>
          <p:cNvPr id="3" name="Content Placeholder 2"/>
          <p:cNvSpPr>
            <a:spLocks noGrp="1"/>
          </p:cNvSpPr>
          <p:nvPr>
            <p:ph idx="1"/>
          </p:nvPr>
        </p:nvSpPr>
        <p:spPr>
          <a:xfrm>
            <a:off x="1524000" y="1600200"/>
            <a:ext cx="9144000" cy="4457700"/>
          </a:xfrm>
        </p:spPr>
        <p:txBody>
          <a:bodyPr>
            <a:normAutofit/>
          </a:bodyPr>
          <a:lstStyle/>
          <a:p>
            <a:r>
              <a:rPr lang="en-US" b="1" dirty="0" smtClean="0"/>
              <a:t>Where did all begin? </a:t>
            </a:r>
          </a:p>
          <a:p>
            <a:pPr marL="365760" lvl="1" indent="0">
              <a:buNone/>
            </a:pPr>
            <a:r>
              <a:rPr lang="en-US" dirty="0" smtClean="0"/>
              <a:t>The Paleo Diet is the </a:t>
            </a:r>
            <a:r>
              <a:rPr lang="en-US" i="1" dirty="0" smtClean="0"/>
              <a:t>original</a:t>
            </a:r>
            <a:r>
              <a:rPr lang="en-US" dirty="0" smtClean="0"/>
              <a:t> diet. It is based on the diets of our ancestors and consists of real, unprocessed foods which would have been native to a given area. </a:t>
            </a:r>
          </a:p>
          <a:p>
            <a:pPr marL="365760" lvl="1" indent="0">
              <a:buNone/>
            </a:pPr>
            <a:r>
              <a:rPr lang="en-US" dirty="0" smtClean="0"/>
              <a:t>The Paleolithic era spanned from earliest estimated use of stone tools to the onset of the industrial revolution (approximately 10,000 years ago)</a:t>
            </a:r>
          </a:p>
          <a:p>
            <a:pPr marL="365760" lvl="1" indent="0">
              <a:buNone/>
            </a:pPr>
            <a:r>
              <a:rPr lang="en-US" dirty="0" smtClean="0"/>
              <a:t>There is no ONE Paleo diet. Diets varied from area to area depending on what was available seasonally and locally. </a:t>
            </a:r>
          </a:p>
          <a:p>
            <a:pPr marL="365760" lvl="1" indent="0">
              <a:buNone/>
            </a:pPr>
            <a:r>
              <a:rPr lang="en-US" dirty="0" smtClean="0"/>
              <a:t>It is the diet we are genetically suited to eating – real, unprocessed food. </a:t>
            </a:r>
          </a:p>
          <a:p>
            <a:pPr marL="365760" lvl="1" indent="0">
              <a:buNone/>
            </a:pPr>
            <a:endParaRPr lang="en-US" dirty="0"/>
          </a:p>
          <a:p>
            <a:pPr marL="365760" lvl="1" indent="0">
              <a:buNone/>
            </a:pPr>
            <a:endParaRPr lang="en-US" dirty="0" smtClean="0"/>
          </a:p>
          <a:p>
            <a:pPr lvl="2"/>
            <a:endParaRPr lang="en-US" dirty="0"/>
          </a:p>
          <a:p>
            <a:pPr marL="365760" lvl="1" indent="0">
              <a:buNone/>
            </a:pPr>
            <a:endParaRPr lang="en-US" b="1"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0305" y="4095482"/>
            <a:ext cx="4211390" cy="1962418"/>
          </a:xfrm>
          <a:prstGeom prst="rect">
            <a:avLst/>
          </a:prstGeom>
        </p:spPr>
      </p:pic>
      <p:sp>
        <p:nvSpPr>
          <p:cNvPr id="5" name="Footer Placeholder 4"/>
          <p:cNvSpPr>
            <a:spLocks noGrp="1"/>
          </p:cNvSpPr>
          <p:nvPr>
            <p:ph type="ftr" sz="quarter" idx="11"/>
          </p:nvPr>
        </p:nvSpPr>
        <p:spPr/>
        <p:txBody>
          <a:bodyPr/>
          <a:lstStyle/>
          <a:p>
            <a:pPr algn="ctr"/>
            <a:r>
              <a:rPr lang="en-IE" sz="1200" dirty="0" smtClean="0"/>
              <a:t>Denise Keane - Irish Paleo Girl  ©</a:t>
            </a:r>
            <a:endParaRPr lang="en-US" sz="1200" dirty="0"/>
          </a:p>
        </p:txBody>
      </p:sp>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87A91B"/>
                </a:solidFill>
              </a:rPr>
              <a:t>How To Incorporate paleo into your Diet</a:t>
            </a:r>
            <a:endParaRPr lang="en-IE" dirty="0"/>
          </a:p>
        </p:txBody>
      </p:sp>
      <p:sp>
        <p:nvSpPr>
          <p:cNvPr id="3" name="Content Placeholder 2"/>
          <p:cNvSpPr>
            <a:spLocks noGrp="1"/>
          </p:cNvSpPr>
          <p:nvPr>
            <p:ph idx="1"/>
          </p:nvPr>
        </p:nvSpPr>
        <p:spPr/>
        <p:txBody>
          <a:bodyPr/>
          <a:lstStyle/>
          <a:p>
            <a:endParaRPr lang="en-IE" dirty="0" smtClean="0"/>
          </a:p>
          <a:p>
            <a:r>
              <a:rPr lang="en-IE" dirty="0" smtClean="0"/>
              <a:t>Cook family friendly versions of foods which are easy to make Paleo such as bolognaise, stews, soups and curries. This cuts down on cooking by ensuring everyone eats the same food</a:t>
            </a:r>
          </a:p>
          <a:p>
            <a:r>
              <a:rPr lang="en-IE" dirty="0" smtClean="0"/>
              <a:t>Make plenty of food at dinner and eat the leftovers the next day. This cuts down on cooking time. </a:t>
            </a:r>
          </a:p>
          <a:p>
            <a:r>
              <a:rPr lang="en-IE" dirty="0" smtClean="0"/>
              <a:t>Only buy healthy foods – if it not in the cupboard you cant be tempted. </a:t>
            </a:r>
          </a:p>
          <a:p>
            <a:r>
              <a:rPr lang="en-IE" dirty="0" smtClean="0"/>
              <a:t>Forget “breakfast foods” – any food can eaten for this meal! Rename it Meal 1 if it makes it easier on you! </a:t>
            </a:r>
            <a:endParaRPr lang="en-IE" dirty="0"/>
          </a:p>
        </p:txBody>
      </p:sp>
      <p:sp>
        <p:nvSpPr>
          <p:cNvPr id="4" name="Footer Placeholder 3"/>
          <p:cNvSpPr>
            <a:spLocks noGrp="1"/>
          </p:cNvSpPr>
          <p:nvPr>
            <p:ph type="ftr" sz="quarter" idx="11"/>
          </p:nvPr>
        </p:nvSpPr>
        <p:spPr/>
        <p:txBody>
          <a:bodyPr/>
          <a:lstStyle/>
          <a:p>
            <a:r>
              <a:rPr lang="en-IE" smtClean="0"/>
              <a:t>Denise Keane - Irish Paleo Girl  ©</a:t>
            </a:r>
            <a:endParaRPr lang="en-US"/>
          </a:p>
        </p:txBody>
      </p:sp>
    </p:spTree>
    <p:extLst>
      <p:ext uri="{BB962C8B-B14F-4D97-AF65-F5344CB8AC3E}">
        <p14:creationId xmlns:p14="http://schemas.microsoft.com/office/powerpoint/2010/main" val="254278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Meal suggestions</a:t>
            </a:r>
            <a:endParaRPr lang="en-IE" dirty="0"/>
          </a:p>
        </p:txBody>
      </p:sp>
      <p:sp>
        <p:nvSpPr>
          <p:cNvPr id="3" name="Content Placeholder 2"/>
          <p:cNvSpPr>
            <a:spLocks noGrp="1"/>
          </p:cNvSpPr>
          <p:nvPr>
            <p:ph idx="1"/>
          </p:nvPr>
        </p:nvSpPr>
        <p:spPr/>
        <p:txBody>
          <a:bodyPr/>
          <a:lstStyle/>
          <a:p>
            <a:endParaRPr lang="en-IE" dirty="0" smtClean="0"/>
          </a:p>
          <a:p>
            <a:pPr marL="45720" indent="0">
              <a:buNone/>
            </a:pPr>
            <a:r>
              <a:rPr lang="en-IE" b="1" dirty="0" smtClean="0"/>
              <a:t>Breakfast </a:t>
            </a:r>
          </a:p>
          <a:p>
            <a:r>
              <a:rPr lang="en-IE" dirty="0" smtClean="0"/>
              <a:t>Avocado Smoothie</a:t>
            </a:r>
          </a:p>
          <a:p>
            <a:r>
              <a:rPr lang="en-IE" dirty="0" smtClean="0"/>
              <a:t>Scrambled egg &amp; organic bacon  </a:t>
            </a:r>
          </a:p>
          <a:p>
            <a:r>
              <a:rPr lang="en-IE" dirty="0" smtClean="0"/>
              <a:t>Omelette with various vegetables</a:t>
            </a:r>
          </a:p>
          <a:p>
            <a:r>
              <a:rPr lang="en-IE" dirty="0" smtClean="0"/>
              <a:t>Mini “quiches” with rocket and tomato salad </a:t>
            </a:r>
          </a:p>
          <a:p>
            <a:r>
              <a:rPr lang="en-IE" dirty="0" smtClean="0"/>
              <a:t>Leftover steak, onion and sautéed spinach</a:t>
            </a:r>
          </a:p>
          <a:p>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3236" y="3412"/>
            <a:ext cx="5143500" cy="6168788"/>
          </a:xfrm>
          <a:prstGeom prst="rect">
            <a:avLst/>
          </a:prstGeom>
        </p:spPr>
      </p:pic>
      <p:sp>
        <p:nvSpPr>
          <p:cNvPr id="5" name="Footer Placeholder 4"/>
          <p:cNvSpPr>
            <a:spLocks noGrp="1"/>
          </p:cNvSpPr>
          <p:nvPr>
            <p:ph type="ftr" sz="quarter" idx="11"/>
          </p:nvPr>
        </p:nvSpPr>
        <p:spPr/>
        <p:txBody>
          <a:bodyPr/>
          <a:lstStyle/>
          <a:p>
            <a:r>
              <a:rPr lang="en-IE" smtClean="0"/>
              <a:t>Denise Keane - Irish Paleo Girl  ©</a:t>
            </a:r>
            <a:endParaRPr lang="en-US"/>
          </a:p>
        </p:txBody>
      </p:sp>
    </p:spTree>
    <p:extLst>
      <p:ext uri="{BB962C8B-B14F-4D97-AF65-F5344CB8AC3E}">
        <p14:creationId xmlns:p14="http://schemas.microsoft.com/office/powerpoint/2010/main" val="174733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Meal Suggestions</a:t>
            </a:r>
            <a:endParaRPr lang="en-IE" dirty="0"/>
          </a:p>
        </p:txBody>
      </p:sp>
      <p:sp>
        <p:nvSpPr>
          <p:cNvPr id="3" name="Content Placeholder 2"/>
          <p:cNvSpPr>
            <a:spLocks noGrp="1"/>
          </p:cNvSpPr>
          <p:nvPr>
            <p:ph idx="1"/>
          </p:nvPr>
        </p:nvSpPr>
        <p:spPr/>
        <p:txBody>
          <a:bodyPr/>
          <a:lstStyle/>
          <a:p>
            <a:endParaRPr lang="en-IE" dirty="0" smtClean="0"/>
          </a:p>
          <a:p>
            <a:pPr marL="45720" indent="0">
              <a:buNone/>
            </a:pPr>
            <a:r>
              <a:rPr lang="en-IE" b="1" dirty="0" smtClean="0"/>
              <a:t>Lunch</a:t>
            </a:r>
          </a:p>
          <a:p>
            <a:pPr marL="45720" indent="0">
              <a:buNone/>
            </a:pPr>
            <a:r>
              <a:rPr lang="en-IE" dirty="0" smtClean="0"/>
              <a:t>Hearty Chicken &amp; Veg Soup </a:t>
            </a:r>
          </a:p>
          <a:p>
            <a:pPr marL="45720" indent="0">
              <a:buNone/>
            </a:pPr>
            <a:r>
              <a:rPr lang="en-IE" dirty="0" smtClean="0"/>
              <a:t>Steamed salmon with green salad and avocado  </a:t>
            </a:r>
          </a:p>
          <a:p>
            <a:pPr marL="45720" indent="0">
              <a:buNone/>
            </a:pPr>
            <a:r>
              <a:rPr lang="en-IE" dirty="0" smtClean="0"/>
              <a:t>Leftover beef burgers and green beans</a:t>
            </a:r>
          </a:p>
          <a:p>
            <a:pPr marL="45720" indent="0">
              <a:buNone/>
            </a:pPr>
            <a:r>
              <a:rPr lang="en-IE" dirty="0" smtClean="0"/>
              <a:t>Tinned mackerel and salad</a:t>
            </a:r>
          </a:p>
          <a:p>
            <a:endParaRPr lang="en-IE" dirty="0"/>
          </a:p>
        </p:txBody>
      </p:sp>
      <p:pic>
        <p:nvPicPr>
          <p:cNvPr id="4" name="Picture 3"/>
          <p:cNvPicPr>
            <a:picLocks noChangeAspect="1"/>
          </p:cNvPicPr>
          <p:nvPr/>
        </p:nvPicPr>
        <p:blipFill>
          <a:blip r:embed="rId2"/>
          <a:stretch>
            <a:fillRect/>
          </a:stretch>
        </p:blipFill>
        <p:spPr>
          <a:xfrm>
            <a:off x="6851176" y="1028700"/>
            <a:ext cx="4694830" cy="4558352"/>
          </a:xfrm>
          <a:prstGeom prst="rect">
            <a:avLst/>
          </a:prstGeom>
        </p:spPr>
      </p:pic>
      <p:sp>
        <p:nvSpPr>
          <p:cNvPr id="5" name="Footer Placeholder 4"/>
          <p:cNvSpPr>
            <a:spLocks noGrp="1"/>
          </p:cNvSpPr>
          <p:nvPr>
            <p:ph type="ftr" sz="quarter" idx="11"/>
          </p:nvPr>
        </p:nvSpPr>
        <p:spPr/>
        <p:txBody>
          <a:bodyPr/>
          <a:lstStyle/>
          <a:p>
            <a:r>
              <a:rPr lang="en-IE" smtClean="0"/>
              <a:t>Denise Keane - Irish Paleo Girl  ©</a:t>
            </a:r>
            <a:endParaRPr lang="en-US"/>
          </a:p>
        </p:txBody>
      </p:sp>
    </p:spTree>
    <p:extLst>
      <p:ext uri="{BB962C8B-B14F-4D97-AF65-F5344CB8AC3E}">
        <p14:creationId xmlns:p14="http://schemas.microsoft.com/office/powerpoint/2010/main" val="78749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Meal Suggestions</a:t>
            </a:r>
            <a:endParaRPr lang="en-IE" dirty="0"/>
          </a:p>
        </p:txBody>
      </p:sp>
      <p:sp>
        <p:nvSpPr>
          <p:cNvPr id="3" name="Content Placeholder 2"/>
          <p:cNvSpPr>
            <a:spLocks noGrp="1"/>
          </p:cNvSpPr>
          <p:nvPr>
            <p:ph idx="1"/>
          </p:nvPr>
        </p:nvSpPr>
        <p:spPr/>
        <p:txBody>
          <a:bodyPr/>
          <a:lstStyle/>
          <a:p>
            <a:endParaRPr lang="en-IE" dirty="0" smtClean="0"/>
          </a:p>
          <a:p>
            <a:pPr marL="45720" indent="0">
              <a:buNone/>
            </a:pPr>
            <a:r>
              <a:rPr lang="en-IE" b="1" dirty="0" smtClean="0"/>
              <a:t>Dinner </a:t>
            </a:r>
          </a:p>
          <a:p>
            <a:r>
              <a:rPr lang="en-IE" dirty="0" smtClean="0"/>
              <a:t>Coconut Chicken &amp; Sweet Potato Curry                        </a:t>
            </a:r>
          </a:p>
          <a:p>
            <a:r>
              <a:rPr lang="en-IE" dirty="0" smtClean="0"/>
              <a:t>Rib eye steak with roast sweet potato and broccoli</a:t>
            </a:r>
          </a:p>
          <a:p>
            <a:r>
              <a:rPr lang="en-IE" dirty="0" smtClean="0"/>
              <a:t>Beef casserole with cauliflower mash</a:t>
            </a:r>
          </a:p>
          <a:p>
            <a:r>
              <a:rPr lang="en-IE" dirty="0" smtClean="0"/>
              <a:t>Lamb Meatballs and courgette “pasta”</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7681" y="426493"/>
            <a:ext cx="4893291" cy="5745707"/>
          </a:xfrm>
          <a:prstGeom prst="rect">
            <a:avLst/>
          </a:prstGeom>
        </p:spPr>
      </p:pic>
      <p:sp>
        <p:nvSpPr>
          <p:cNvPr id="5" name="Footer Placeholder 4"/>
          <p:cNvSpPr>
            <a:spLocks noGrp="1"/>
          </p:cNvSpPr>
          <p:nvPr>
            <p:ph type="ftr" sz="quarter" idx="11"/>
          </p:nvPr>
        </p:nvSpPr>
        <p:spPr/>
        <p:txBody>
          <a:bodyPr/>
          <a:lstStyle/>
          <a:p>
            <a:r>
              <a:rPr lang="en-IE" smtClean="0"/>
              <a:t>Denise Keane - Irish Paleo Girl  ©</a:t>
            </a:r>
            <a:endParaRPr lang="en-US"/>
          </a:p>
        </p:txBody>
      </p:sp>
    </p:spTree>
    <p:extLst>
      <p:ext uri="{BB962C8B-B14F-4D97-AF65-F5344CB8AC3E}">
        <p14:creationId xmlns:p14="http://schemas.microsoft.com/office/powerpoint/2010/main" val="242792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Reading</a:t>
            </a:r>
            <a:endParaRPr lang="en-IE" dirty="0"/>
          </a:p>
        </p:txBody>
      </p:sp>
      <p:sp>
        <p:nvSpPr>
          <p:cNvPr id="3" name="Content Placeholder 2"/>
          <p:cNvSpPr>
            <a:spLocks noGrp="1"/>
          </p:cNvSpPr>
          <p:nvPr>
            <p:ph idx="1"/>
          </p:nvPr>
        </p:nvSpPr>
        <p:spPr/>
        <p:txBody>
          <a:bodyPr/>
          <a:lstStyle/>
          <a:p>
            <a:r>
              <a:rPr lang="en-IE" dirty="0" smtClean="0"/>
              <a:t>If you are interested in the Paleo approach to nutrition I recommend reading The Paleo Diet for Athletes by Loren </a:t>
            </a:r>
            <a:r>
              <a:rPr lang="en-IE" dirty="0" err="1" smtClean="0"/>
              <a:t>Cordain</a:t>
            </a:r>
            <a:r>
              <a:rPr lang="en-IE" dirty="0" smtClean="0"/>
              <a:t> and Joe </a:t>
            </a:r>
            <a:r>
              <a:rPr lang="en-IE" dirty="0" err="1" smtClean="0"/>
              <a:t>Friel</a:t>
            </a:r>
            <a:endParaRPr lang="en-IE" dirty="0" smtClean="0"/>
          </a:p>
          <a:p>
            <a:pPr marL="45720" indent="0">
              <a:buNone/>
            </a:pPr>
            <a:endParaRPr lang="en-IE" dirty="0"/>
          </a:p>
        </p:txBody>
      </p:sp>
      <p:pic>
        <p:nvPicPr>
          <p:cNvPr id="4" name="Picture 3"/>
          <p:cNvPicPr>
            <a:picLocks noChangeAspect="1"/>
          </p:cNvPicPr>
          <p:nvPr/>
        </p:nvPicPr>
        <p:blipFill>
          <a:blip r:embed="rId2"/>
          <a:stretch>
            <a:fillRect/>
          </a:stretch>
        </p:blipFill>
        <p:spPr>
          <a:xfrm>
            <a:off x="4476467" y="2524836"/>
            <a:ext cx="2538482" cy="3248167"/>
          </a:xfrm>
          <a:prstGeom prst="rect">
            <a:avLst/>
          </a:prstGeom>
        </p:spPr>
      </p:pic>
      <p:sp>
        <p:nvSpPr>
          <p:cNvPr id="5" name="Footer Placeholder 4"/>
          <p:cNvSpPr>
            <a:spLocks noGrp="1"/>
          </p:cNvSpPr>
          <p:nvPr>
            <p:ph type="ftr" sz="quarter" idx="11"/>
          </p:nvPr>
        </p:nvSpPr>
        <p:spPr/>
        <p:txBody>
          <a:bodyPr/>
          <a:lstStyle/>
          <a:p>
            <a:r>
              <a:rPr lang="en-IE" smtClean="0"/>
              <a:t>Denise Keane - Irish Paleo Girl  ©</a:t>
            </a:r>
            <a:endParaRPr lang="en-US"/>
          </a:p>
        </p:txBody>
      </p:sp>
    </p:spTree>
    <p:extLst>
      <p:ext uri="{BB962C8B-B14F-4D97-AF65-F5344CB8AC3E}">
        <p14:creationId xmlns:p14="http://schemas.microsoft.com/office/powerpoint/2010/main" val="287844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Questions?</a:t>
            </a:r>
            <a:endParaRPr lang="en-IE" dirty="0"/>
          </a:p>
        </p:txBody>
      </p:sp>
      <p:sp>
        <p:nvSpPr>
          <p:cNvPr id="3" name="Content Placeholder 2"/>
          <p:cNvSpPr>
            <a:spLocks noGrp="1"/>
          </p:cNvSpPr>
          <p:nvPr>
            <p:ph idx="1"/>
          </p:nvPr>
        </p:nvSpPr>
        <p:spPr/>
        <p:txBody>
          <a:bodyPr/>
          <a:lstStyle/>
          <a:p>
            <a:endParaRPr lang="en-IE"/>
          </a:p>
        </p:txBody>
      </p:sp>
      <p:sp>
        <p:nvSpPr>
          <p:cNvPr id="4" name="Footer Placeholder 3"/>
          <p:cNvSpPr>
            <a:spLocks noGrp="1"/>
          </p:cNvSpPr>
          <p:nvPr>
            <p:ph type="ftr" sz="quarter" idx="11"/>
          </p:nvPr>
        </p:nvSpPr>
        <p:spPr/>
        <p:txBody>
          <a:bodyPr/>
          <a:lstStyle/>
          <a:p>
            <a:r>
              <a:rPr lang="en-IE" smtClean="0"/>
              <a:t>Denise Keane - Irish Paleo Girl  ©</a:t>
            </a:r>
            <a:endParaRPr lang="en-US"/>
          </a:p>
        </p:txBody>
      </p:sp>
    </p:spTree>
    <p:extLst>
      <p:ext uri="{BB962C8B-B14F-4D97-AF65-F5344CB8AC3E}">
        <p14:creationId xmlns:p14="http://schemas.microsoft.com/office/powerpoint/2010/main" val="12932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04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
        <p:nvSpPr>
          <p:cNvPr id="5" name="Footer Placeholder 4"/>
          <p:cNvSpPr>
            <a:spLocks noGrp="1"/>
          </p:cNvSpPr>
          <p:nvPr>
            <p:ph type="ftr" sz="quarter" idx="11"/>
          </p:nvPr>
        </p:nvSpPr>
        <p:spPr/>
        <p:txBody>
          <a:bodyPr/>
          <a:lstStyle/>
          <a:p>
            <a:r>
              <a:rPr lang="en-IE" smtClean="0"/>
              <a:t>Denise Keane - Irish Paleo Girl  ©</a:t>
            </a:r>
            <a:endParaRPr lang="en-US"/>
          </a:p>
        </p:txBody>
      </p:sp>
    </p:spTree>
    <p:extLst>
      <p:ext uri="{BB962C8B-B14F-4D97-AF65-F5344CB8AC3E}">
        <p14:creationId xmlns:p14="http://schemas.microsoft.com/office/powerpoint/2010/main" val="307898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Picture Placeholder 3"/>
          <p:cNvSpPr>
            <a:spLocks noGrp="1"/>
          </p:cNvSpPr>
          <p:nvPr>
            <p:ph type="pic" idx="1"/>
          </p:nvPr>
        </p:nvSpPr>
        <p:spPr/>
      </p:sp>
    </p:spTree>
    <p:extLst>
      <p:ext uri="{BB962C8B-B14F-4D97-AF65-F5344CB8AC3E}">
        <p14:creationId xmlns:p14="http://schemas.microsoft.com/office/powerpoint/2010/main" val="25661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Examples of Different Paleo Diets</a:t>
            </a:r>
            <a:endParaRPr lang="en-IE" dirty="0"/>
          </a:p>
        </p:txBody>
      </p:sp>
      <p:sp>
        <p:nvSpPr>
          <p:cNvPr id="3" name="Content Placeholder 2"/>
          <p:cNvSpPr>
            <a:spLocks noGrp="1"/>
          </p:cNvSpPr>
          <p:nvPr>
            <p:ph idx="1"/>
          </p:nvPr>
        </p:nvSpPr>
        <p:spPr/>
        <p:txBody>
          <a:bodyPr>
            <a:normAutofit/>
          </a:bodyPr>
          <a:lstStyle/>
          <a:p>
            <a:pPr lvl="1">
              <a:buClr>
                <a:srgbClr val="87A91B"/>
              </a:buClr>
            </a:pPr>
            <a:endParaRPr lang="en-US" b="1" dirty="0" smtClean="0">
              <a:solidFill>
                <a:srgbClr val="595959"/>
              </a:solidFill>
            </a:endParaRPr>
          </a:p>
          <a:p>
            <a:pPr lvl="1">
              <a:buClr>
                <a:srgbClr val="87A91B"/>
              </a:buClr>
            </a:pPr>
            <a:r>
              <a:rPr lang="en-US" b="1" dirty="0" smtClean="0">
                <a:solidFill>
                  <a:srgbClr val="595959"/>
                </a:solidFill>
              </a:rPr>
              <a:t>HIWI </a:t>
            </a:r>
            <a:r>
              <a:rPr lang="en-US" b="1" dirty="0">
                <a:solidFill>
                  <a:srgbClr val="595959"/>
                </a:solidFill>
              </a:rPr>
              <a:t>: Savannah people of Venezuela and Columbia </a:t>
            </a:r>
            <a:r>
              <a:rPr lang="en-US" dirty="0">
                <a:solidFill>
                  <a:srgbClr val="595959"/>
                </a:solidFill>
              </a:rPr>
              <a:t>– Climate consisted of large shifts ranging from drought to heavy flooding resulting in a diverse eco-system. </a:t>
            </a:r>
          </a:p>
          <a:p>
            <a:pPr lvl="2">
              <a:buClr>
                <a:srgbClr val="87A91B"/>
              </a:buClr>
            </a:pPr>
            <a:r>
              <a:rPr lang="en-US" dirty="0">
                <a:solidFill>
                  <a:srgbClr val="595959"/>
                </a:solidFill>
              </a:rPr>
              <a:t>Diet consists of </a:t>
            </a:r>
            <a:r>
              <a:rPr lang="en-US" dirty="0" smtClean="0">
                <a:solidFill>
                  <a:srgbClr val="595959"/>
                </a:solidFill>
              </a:rPr>
              <a:t>water birds</a:t>
            </a:r>
            <a:r>
              <a:rPr lang="en-US" dirty="0">
                <a:solidFill>
                  <a:srgbClr val="595959"/>
                </a:solidFill>
              </a:rPr>
              <a:t>, wild game such as deer, gathered roots, lizards, turtles and fruit</a:t>
            </a:r>
            <a:r>
              <a:rPr lang="en-US" dirty="0" smtClean="0">
                <a:solidFill>
                  <a:srgbClr val="595959"/>
                </a:solidFill>
              </a:rPr>
              <a:t>.</a:t>
            </a:r>
          </a:p>
          <a:p>
            <a:pPr lvl="2">
              <a:buClr>
                <a:srgbClr val="87A91B"/>
              </a:buClr>
            </a:pPr>
            <a:r>
              <a:rPr lang="en-US" dirty="0" smtClean="0">
                <a:solidFill>
                  <a:srgbClr val="595959"/>
                </a:solidFill>
              </a:rPr>
              <a:t>75% animal intake, 25% plant based</a:t>
            </a:r>
          </a:p>
          <a:p>
            <a:pPr marL="685800" lvl="2" indent="0">
              <a:buClr>
                <a:srgbClr val="87A91B"/>
              </a:buClr>
              <a:buNone/>
            </a:pPr>
            <a:endParaRPr lang="en-US" dirty="0" smtClean="0">
              <a:solidFill>
                <a:srgbClr val="595959"/>
              </a:solidFill>
            </a:endParaRPr>
          </a:p>
          <a:p>
            <a:pPr lvl="1"/>
            <a:r>
              <a:rPr lang="en-IE" b="1" dirty="0" smtClean="0"/>
              <a:t>Sami Diet: Northern Norway, Sweden, Finland, Russia </a:t>
            </a:r>
            <a:r>
              <a:rPr lang="en-IE" dirty="0" smtClean="0"/>
              <a:t>– Sub artic and artic climates with mixed areas of forest and treeless terrain. </a:t>
            </a:r>
          </a:p>
          <a:p>
            <a:pPr lvl="2"/>
            <a:r>
              <a:rPr lang="en-IE" dirty="0" smtClean="0"/>
              <a:t>Primarily hunters and fishers  with some plant nutrition. Diet included reindeer (major component) salmon, bear, walrus, moose, rabbits and berries</a:t>
            </a:r>
          </a:p>
          <a:p>
            <a:pPr lvl="2"/>
            <a:endParaRPr lang="en-IE" dirty="0"/>
          </a:p>
        </p:txBody>
      </p:sp>
      <p:sp>
        <p:nvSpPr>
          <p:cNvPr id="4" name="Footer Placeholder 3"/>
          <p:cNvSpPr>
            <a:spLocks noGrp="1"/>
          </p:cNvSpPr>
          <p:nvPr>
            <p:ph type="ftr" sz="quarter" idx="11"/>
          </p:nvPr>
        </p:nvSpPr>
        <p:spPr/>
        <p:txBody>
          <a:bodyPr/>
          <a:lstStyle/>
          <a:p>
            <a:r>
              <a:rPr lang="en-IE" smtClean="0"/>
              <a:t>Denise Keane - Irish Paleo Girl  ©</a:t>
            </a:r>
            <a:endParaRPr lang="en-US"/>
          </a:p>
        </p:txBody>
      </p:sp>
    </p:spTree>
    <p:extLst>
      <p:ext uri="{BB962C8B-B14F-4D97-AF65-F5344CB8AC3E}">
        <p14:creationId xmlns:p14="http://schemas.microsoft.com/office/powerpoint/2010/main" val="131430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Examples of Different Paleo Diets</a:t>
            </a:r>
            <a:endParaRPr lang="en-IE" dirty="0"/>
          </a:p>
        </p:txBody>
      </p:sp>
      <p:sp>
        <p:nvSpPr>
          <p:cNvPr id="3" name="Content Placeholder 2"/>
          <p:cNvSpPr>
            <a:spLocks noGrp="1"/>
          </p:cNvSpPr>
          <p:nvPr>
            <p:ph idx="1"/>
          </p:nvPr>
        </p:nvSpPr>
        <p:spPr/>
        <p:txBody>
          <a:bodyPr/>
          <a:lstStyle/>
          <a:p>
            <a:pPr lvl="1">
              <a:buClr>
                <a:srgbClr val="87A91B"/>
              </a:buClr>
            </a:pPr>
            <a:endParaRPr lang="en-IE" b="1" dirty="0" smtClean="0">
              <a:solidFill>
                <a:srgbClr val="595959"/>
              </a:solidFill>
            </a:endParaRPr>
          </a:p>
          <a:p>
            <a:pPr lvl="1">
              <a:buClr>
                <a:srgbClr val="87A91B"/>
              </a:buClr>
            </a:pPr>
            <a:r>
              <a:rPr lang="en-IE" b="1" dirty="0" smtClean="0">
                <a:solidFill>
                  <a:srgbClr val="595959"/>
                </a:solidFill>
              </a:rPr>
              <a:t>Inuit </a:t>
            </a:r>
            <a:r>
              <a:rPr lang="en-IE" b="1" dirty="0">
                <a:solidFill>
                  <a:srgbClr val="595959"/>
                </a:solidFill>
              </a:rPr>
              <a:t>Tribe: The Artic, Greenland, Canada, Alaska – </a:t>
            </a:r>
            <a:r>
              <a:rPr lang="en-IE" dirty="0">
                <a:solidFill>
                  <a:srgbClr val="595959"/>
                </a:solidFill>
              </a:rPr>
              <a:t>Land very inhospitable to much agriculture so focused on large fatty marine animals. </a:t>
            </a:r>
          </a:p>
          <a:p>
            <a:pPr lvl="2">
              <a:buClr>
                <a:srgbClr val="87A91B"/>
              </a:buClr>
            </a:pPr>
            <a:r>
              <a:rPr lang="en-IE" dirty="0">
                <a:solidFill>
                  <a:srgbClr val="595959"/>
                </a:solidFill>
              </a:rPr>
              <a:t>Seal, walrus, fish, shellfish, seaweed, lichen, berries, roots.</a:t>
            </a:r>
          </a:p>
          <a:p>
            <a:pPr lvl="2">
              <a:buClr>
                <a:srgbClr val="87A91B"/>
              </a:buClr>
            </a:pPr>
            <a:r>
              <a:rPr lang="en-IE" dirty="0">
                <a:solidFill>
                  <a:srgbClr val="595959"/>
                </a:solidFill>
              </a:rPr>
              <a:t>96% of food was from animal origins with plants making up the </a:t>
            </a:r>
            <a:r>
              <a:rPr lang="en-IE" dirty="0" smtClean="0">
                <a:solidFill>
                  <a:srgbClr val="595959"/>
                </a:solidFill>
              </a:rPr>
              <a:t>rest</a:t>
            </a:r>
          </a:p>
          <a:p>
            <a:pPr lvl="2">
              <a:buClr>
                <a:srgbClr val="87A91B"/>
              </a:buClr>
            </a:pPr>
            <a:endParaRPr lang="en-IE" dirty="0">
              <a:solidFill>
                <a:srgbClr val="595959"/>
              </a:solidFill>
            </a:endParaRPr>
          </a:p>
          <a:p>
            <a:pPr>
              <a:buClr>
                <a:srgbClr val="87A91B"/>
              </a:buClr>
            </a:pPr>
            <a:endParaRPr lang="en-IE" dirty="0">
              <a:solidFill>
                <a:srgbClr val="595959"/>
              </a:solidFill>
            </a:endParaRPr>
          </a:p>
          <a:p>
            <a:pPr lvl="1">
              <a:buClr>
                <a:srgbClr val="87A91B"/>
              </a:buClr>
            </a:pPr>
            <a:r>
              <a:rPr lang="en-IE" b="1" dirty="0" err="1" smtClean="0">
                <a:solidFill>
                  <a:srgbClr val="595959"/>
                </a:solidFill>
              </a:rPr>
              <a:t>Hadza</a:t>
            </a:r>
            <a:r>
              <a:rPr lang="en-IE" b="1" dirty="0" smtClean="0">
                <a:solidFill>
                  <a:srgbClr val="595959"/>
                </a:solidFill>
              </a:rPr>
              <a:t> Tribe: North Central Tanzania </a:t>
            </a:r>
          </a:p>
          <a:p>
            <a:pPr lvl="2">
              <a:buClr>
                <a:srgbClr val="87A91B"/>
              </a:buClr>
            </a:pPr>
            <a:r>
              <a:rPr lang="en-IE" dirty="0" smtClean="0">
                <a:solidFill>
                  <a:srgbClr val="595959"/>
                </a:solidFill>
              </a:rPr>
              <a:t>Nose to tail meat consumption of birds and mammals, tubers, and berries</a:t>
            </a:r>
          </a:p>
          <a:p>
            <a:pPr lvl="2">
              <a:buClr>
                <a:srgbClr val="87A91B"/>
              </a:buClr>
            </a:pPr>
            <a:r>
              <a:rPr lang="en-IE" dirty="0" smtClean="0">
                <a:solidFill>
                  <a:srgbClr val="595959"/>
                </a:solidFill>
              </a:rPr>
              <a:t>48% animal food, 52% plant based</a:t>
            </a:r>
            <a:endParaRPr lang="en-IE" dirty="0">
              <a:solidFill>
                <a:srgbClr val="595959"/>
              </a:solidFill>
            </a:endParaRPr>
          </a:p>
          <a:p>
            <a:endParaRPr lang="en-IE" dirty="0"/>
          </a:p>
        </p:txBody>
      </p:sp>
      <p:sp>
        <p:nvSpPr>
          <p:cNvPr id="4" name="Footer Placeholder 3"/>
          <p:cNvSpPr>
            <a:spLocks noGrp="1"/>
          </p:cNvSpPr>
          <p:nvPr>
            <p:ph type="ftr" sz="quarter" idx="11"/>
          </p:nvPr>
        </p:nvSpPr>
        <p:spPr/>
        <p:txBody>
          <a:bodyPr/>
          <a:lstStyle/>
          <a:p>
            <a:r>
              <a:rPr lang="en-IE" smtClean="0"/>
              <a:t>Denise Keane - Irish Paleo Girl  ©</a:t>
            </a:r>
            <a:endParaRPr lang="en-US"/>
          </a:p>
        </p:txBody>
      </p:sp>
    </p:spTree>
    <p:extLst>
      <p:ext uri="{BB962C8B-B14F-4D97-AF65-F5344CB8AC3E}">
        <p14:creationId xmlns:p14="http://schemas.microsoft.com/office/powerpoint/2010/main" val="69168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INTERESTING SIMILARITIES</a:t>
            </a:r>
            <a:endParaRPr lang="en-IE" dirty="0"/>
          </a:p>
        </p:txBody>
      </p:sp>
      <p:sp>
        <p:nvSpPr>
          <p:cNvPr id="3" name="Content Placeholder 2"/>
          <p:cNvSpPr>
            <a:spLocks noGrp="1"/>
          </p:cNvSpPr>
          <p:nvPr>
            <p:ph idx="1"/>
          </p:nvPr>
        </p:nvSpPr>
        <p:spPr/>
        <p:txBody>
          <a:bodyPr/>
          <a:lstStyle/>
          <a:p>
            <a:endParaRPr lang="en-IE" dirty="0" smtClean="0"/>
          </a:p>
          <a:p>
            <a:r>
              <a:rPr lang="en-IE" dirty="0" smtClean="0"/>
              <a:t>Reliance on hunted game, regardless of climate. Meat was key to survival.</a:t>
            </a:r>
          </a:p>
          <a:p>
            <a:r>
              <a:rPr lang="en-IE" dirty="0" smtClean="0"/>
              <a:t>While there was emphasis on plant based nutrition the further you got to the equator, there are instances where plant based nutrition played a very small part</a:t>
            </a:r>
          </a:p>
          <a:p>
            <a:r>
              <a:rPr lang="en-IE" dirty="0" smtClean="0"/>
              <a:t>There were no vegetarian tribes – meat played a large part in overall diet</a:t>
            </a:r>
          </a:p>
          <a:p>
            <a:r>
              <a:rPr lang="en-IE" dirty="0" smtClean="0"/>
              <a:t>No refined grains</a:t>
            </a:r>
          </a:p>
          <a:p>
            <a:r>
              <a:rPr lang="en-IE" dirty="0" smtClean="0"/>
              <a:t>No refined sugars</a:t>
            </a:r>
          </a:p>
          <a:p>
            <a:r>
              <a:rPr lang="en-IE" dirty="0" smtClean="0"/>
              <a:t>No processed foods</a:t>
            </a:r>
          </a:p>
          <a:p>
            <a:r>
              <a:rPr lang="en-IE" dirty="0" smtClean="0"/>
              <a:t>Importance of nose to tail eating – not just the lean meat</a:t>
            </a:r>
          </a:p>
          <a:p>
            <a:endParaRPr lang="en-IE" dirty="0"/>
          </a:p>
        </p:txBody>
      </p:sp>
      <p:sp>
        <p:nvSpPr>
          <p:cNvPr id="4" name="Footer Placeholder 3"/>
          <p:cNvSpPr>
            <a:spLocks noGrp="1"/>
          </p:cNvSpPr>
          <p:nvPr>
            <p:ph type="ftr" sz="quarter" idx="11"/>
          </p:nvPr>
        </p:nvSpPr>
        <p:spPr/>
        <p:txBody>
          <a:bodyPr/>
          <a:lstStyle/>
          <a:p>
            <a:r>
              <a:rPr lang="en-IE" smtClean="0"/>
              <a:t>Denise Keane - Irish Paleo Girl  ©</a:t>
            </a:r>
            <a:endParaRPr lang="en-US"/>
          </a:p>
        </p:txBody>
      </p:sp>
    </p:spTree>
    <p:extLst>
      <p:ext uri="{BB962C8B-B14F-4D97-AF65-F5344CB8AC3E}">
        <p14:creationId xmlns:p14="http://schemas.microsoft.com/office/powerpoint/2010/main" val="255618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Where did it all go wrong? </a:t>
            </a:r>
            <a:endParaRPr lang="en-IE" dirty="0"/>
          </a:p>
        </p:txBody>
      </p:sp>
      <p:sp>
        <p:nvSpPr>
          <p:cNvPr id="3" name="Content Placeholder 2"/>
          <p:cNvSpPr>
            <a:spLocks noGrp="1"/>
          </p:cNvSpPr>
          <p:nvPr>
            <p:ph idx="1"/>
          </p:nvPr>
        </p:nvSpPr>
        <p:spPr/>
        <p:txBody>
          <a:bodyPr/>
          <a:lstStyle/>
          <a:p>
            <a:r>
              <a:rPr lang="en-IE" dirty="0" smtClean="0"/>
              <a:t>Prior to the industrial revolution (approximately 10,000 years ago) </a:t>
            </a:r>
            <a:r>
              <a:rPr lang="en-IE" dirty="0" err="1" smtClean="0"/>
              <a:t>homosapien’s</a:t>
            </a:r>
            <a:r>
              <a:rPr lang="en-IE" dirty="0" smtClean="0"/>
              <a:t> diets were made up of real unprocessed foods. </a:t>
            </a:r>
          </a:p>
          <a:p>
            <a:r>
              <a:rPr lang="en-IE" dirty="0" smtClean="0"/>
              <a:t>Industrial processes such as animal husbandry and grain processing occurred too quickly for human evolutionary processes to catch up.</a:t>
            </a:r>
          </a:p>
          <a:p>
            <a:r>
              <a:rPr lang="en-IE" dirty="0" smtClean="0"/>
              <a:t>Sudden changes in diet associated with the Neolithic era emerged along with:</a:t>
            </a:r>
          </a:p>
          <a:p>
            <a:pPr lvl="1"/>
            <a:r>
              <a:rPr lang="en-IE" dirty="0" smtClean="0"/>
              <a:t>Sudden increase in glycaemic load (how foods effect our blood sugar levels)</a:t>
            </a:r>
          </a:p>
          <a:p>
            <a:pPr lvl="1"/>
            <a:r>
              <a:rPr lang="en-IE" dirty="0" smtClean="0"/>
              <a:t>Changes in fatty acid composition of foods (too high of Omega 6 fatty acids)</a:t>
            </a:r>
          </a:p>
          <a:p>
            <a:pPr lvl="1"/>
            <a:r>
              <a:rPr lang="en-IE" dirty="0" smtClean="0"/>
              <a:t>Macronutrient composition changes </a:t>
            </a:r>
            <a:r>
              <a:rPr lang="en-IE" dirty="0" err="1" smtClean="0"/>
              <a:t>etc</a:t>
            </a:r>
            <a:endParaRPr lang="en-IE" dirty="0" smtClean="0"/>
          </a:p>
          <a:p>
            <a:pPr lvl="1"/>
            <a:r>
              <a:rPr lang="en-IE" dirty="0" smtClean="0"/>
              <a:t>“</a:t>
            </a:r>
            <a:r>
              <a:rPr lang="en-IE" i="1" dirty="0" smtClean="0"/>
              <a:t>The </a:t>
            </a:r>
            <a:r>
              <a:rPr lang="en-IE" i="1" dirty="0"/>
              <a:t>evolutionary collision of our ancient genome with the nutritional qualities of recently introduced foods may underlie many of the chronic diseases of Western </a:t>
            </a:r>
            <a:r>
              <a:rPr lang="en-IE" i="1" dirty="0" smtClean="0"/>
              <a:t>civilization</a:t>
            </a:r>
            <a:r>
              <a:rPr lang="en-IE" sz="1000" i="1" dirty="0" smtClean="0"/>
              <a:t>1</a:t>
            </a:r>
            <a:r>
              <a:rPr lang="en-IE" dirty="0" smtClean="0"/>
              <a:t>”.</a:t>
            </a:r>
            <a:endParaRPr lang="en-IE" dirty="0"/>
          </a:p>
          <a:p>
            <a:pPr marL="365760" lvl="1" indent="0">
              <a:buNone/>
            </a:pPr>
            <a:endParaRPr lang="en-IE" dirty="0" smtClean="0"/>
          </a:p>
          <a:p>
            <a:endParaRPr lang="en-IE" dirty="0"/>
          </a:p>
          <a:p>
            <a:pPr marL="45720" indent="0">
              <a:buNone/>
            </a:pPr>
            <a:endParaRPr lang="en-IE" dirty="0"/>
          </a:p>
        </p:txBody>
      </p:sp>
      <p:sp>
        <p:nvSpPr>
          <p:cNvPr id="4" name="Footer Placeholder 3"/>
          <p:cNvSpPr>
            <a:spLocks noGrp="1"/>
          </p:cNvSpPr>
          <p:nvPr>
            <p:ph type="ftr" sz="quarter" idx="11"/>
          </p:nvPr>
        </p:nvSpPr>
        <p:spPr>
          <a:xfrm>
            <a:off x="1523998" y="6601556"/>
            <a:ext cx="8302581" cy="146974"/>
          </a:xfrm>
        </p:spPr>
        <p:txBody>
          <a:bodyPr/>
          <a:lstStyle/>
          <a:p>
            <a:r>
              <a:rPr lang="en-IE" sz="1000" smtClean="0"/>
              <a:t>Denise Keane - Irish Paleo Girl  ©</a:t>
            </a:r>
            <a:endParaRPr lang="en-US" sz="1000" dirty="0"/>
          </a:p>
        </p:txBody>
      </p:sp>
    </p:spTree>
    <p:extLst>
      <p:ext uri="{BB962C8B-B14F-4D97-AF65-F5344CB8AC3E}">
        <p14:creationId xmlns:p14="http://schemas.microsoft.com/office/powerpoint/2010/main" val="39719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Onset Of Modern Disease</a:t>
            </a:r>
            <a:endParaRPr lang="en-IE" dirty="0"/>
          </a:p>
        </p:txBody>
      </p:sp>
      <p:sp>
        <p:nvSpPr>
          <p:cNvPr id="3" name="Content Placeholder 2"/>
          <p:cNvSpPr>
            <a:spLocks noGrp="1"/>
          </p:cNvSpPr>
          <p:nvPr>
            <p:ph idx="1"/>
          </p:nvPr>
        </p:nvSpPr>
        <p:spPr/>
        <p:txBody>
          <a:bodyPr/>
          <a:lstStyle/>
          <a:p>
            <a:pPr marL="45720" indent="0">
              <a:buNone/>
            </a:pPr>
            <a:endParaRPr lang="en-IE" dirty="0" smtClean="0"/>
          </a:p>
          <a:p>
            <a:r>
              <a:rPr lang="en-IE" dirty="0" smtClean="0"/>
              <a:t>The modern diet has a lot to answer for! Large quantities of grains, processed food, sugar and dairy have led to us being the sickest we have EVER been. </a:t>
            </a:r>
          </a:p>
          <a:p>
            <a:r>
              <a:rPr lang="en-IE" dirty="0" smtClean="0"/>
              <a:t>Modern disease such as cardiovascular disease, diabetes, obesity, </a:t>
            </a:r>
            <a:r>
              <a:rPr lang="en-IE" dirty="0" err="1" smtClean="0"/>
              <a:t>oesteoporosis</a:t>
            </a:r>
            <a:r>
              <a:rPr lang="en-IE" dirty="0" smtClean="0"/>
              <a:t> and cancer can all be attributed to lifestyle and environmental factors and increased INFLAMMATION.</a:t>
            </a:r>
          </a:p>
          <a:p>
            <a:r>
              <a:rPr lang="en-IE" dirty="0" smtClean="0"/>
              <a:t>Genetics play a small part, but something in our environment is </a:t>
            </a:r>
            <a:r>
              <a:rPr lang="en-IE" b="1" dirty="0" smtClean="0"/>
              <a:t>triggering</a:t>
            </a:r>
            <a:r>
              <a:rPr lang="en-IE" dirty="0" smtClean="0"/>
              <a:t> these processes</a:t>
            </a:r>
            <a:r>
              <a:rPr lang="en-IE" sz="1000" dirty="0" smtClean="0"/>
              <a:t>2</a:t>
            </a:r>
            <a:r>
              <a:rPr lang="en-IE" dirty="0" smtClean="0"/>
              <a:t>. </a:t>
            </a:r>
          </a:p>
          <a:p>
            <a:r>
              <a:rPr lang="en-IE" dirty="0" smtClean="0"/>
              <a:t>We can’t control everything around us, but we can control what we voluntarily put in our bodies.</a:t>
            </a:r>
          </a:p>
          <a:p>
            <a:r>
              <a:rPr lang="en-IE" dirty="0" smtClean="0"/>
              <a:t>We can control our FOOD. </a:t>
            </a:r>
          </a:p>
          <a:p>
            <a:pPr marL="45720" indent="0">
              <a:buNone/>
            </a:pPr>
            <a:endParaRPr lang="en-IE" dirty="0" smtClean="0"/>
          </a:p>
          <a:p>
            <a:pPr marL="45720" indent="0">
              <a:buNone/>
            </a:pPr>
            <a:endParaRPr lang="en-IE" dirty="0"/>
          </a:p>
        </p:txBody>
      </p:sp>
      <p:sp>
        <p:nvSpPr>
          <p:cNvPr id="4" name="Footer Placeholder 3"/>
          <p:cNvSpPr>
            <a:spLocks noGrp="1"/>
          </p:cNvSpPr>
          <p:nvPr>
            <p:ph type="ftr" sz="quarter" idx="11"/>
          </p:nvPr>
        </p:nvSpPr>
        <p:spPr>
          <a:xfrm>
            <a:off x="1523999" y="6601556"/>
            <a:ext cx="8959404" cy="256444"/>
          </a:xfrm>
        </p:spPr>
        <p:txBody>
          <a:bodyPr/>
          <a:lstStyle/>
          <a:p>
            <a:r>
              <a:rPr lang="en-IE" sz="1000" smtClean="0"/>
              <a:t>Denise Keane - Irish Paleo Girl  ©</a:t>
            </a:r>
            <a:endParaRPr lang="en-US" dirty="0"/>
          </a:p>
        </p:txBody>
      </p:sp>
    </p:spTree>
    <p:extLst>
      <p:ext uri="{BB962C8B-B14F-4D97-AF65-F5344CB8AC3E}">
        <p14:creationId xmlns:p14="http://schemas.microsoft.com/office/powerpoint/2010/main" val="183055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Modern Paleo Diet</a:t>
            </a:r>
            <a:endParaRPr lang="en-IE" dirty="0"/>
          </a:p>
        </p:txBody>
      </p:sp>
      <p:sp>
        <p:nvSpPr>
          <p:cNvPr id="3" name="Content Placeholder 2"/>
          <p:cNvSpPr>
            <a:spLocks noGrp="1"/>
          </p:cNvSpPr>
          <p:nvPr>
            <p:ph idx="1"/>
          </p:nvPr>
        </p:nvSpPr>
        <p:spPr/>
        <p:txBody>
          <a:bodyPr/>
          <a:lstStyle/>
          <a:p>
            <a:r>
              <a:rPr lang="en-IE" dirty="0" smtClean="0"/>
              <a:t>While it is true that there is no way to exactly replicate the original diet, that is not what is important! </a:t>
            </a:r>
          </a:p>
          <a:p>
            <a:r>
              <a:rPr lang="en-IE" dirty="0" smtClean="0"/>
              <a:t>What we aim for in a modern Paleo diet is to provide our bodies with a healthful, unprocessed diet focusing on quality proteins, healthy fats and “good carbohydrates”. </a:t>
            </a:r>
          </a:p>
          <a:p>
            <a:r>
              <a:rPr lang="en-IE" dirty="0" smtClean="0"/>
              <a:t>Removing all the toxic and inflammatory foods from the modern diet and eating a clean diet based on real foods. </a:t>
            </a:r>
          </a:p>
          <a:p>
            <a:r>
              <a:rPr lang="en-IE" dirty="0" smtClean="0"/>
              <a:t>Including healthful foods such as bone broths and sauerkraut which are very important for gut health. Important to off set the effects of eating gluten which causes “leaky gut”</a:t>
            </a:r>
            <a:endParaRPr lang="en-IE" dirty="0"/>
          </a:p>
        </p:txBody>
      </p:sp>
      <p:sp>
        <p:nvSpPr>
          <p:cNvPr id="4" name="Footer Placeholder 3"/>
          <p:cNvSpPr>
            <a:spLocks noGrp="1"/>
          </p:cNvSpPr>
          <p:nvPr>
            <p:ph type="ftr" sz="quarter" idx="11"/>
          </p:nvPr>
        </p:nvSpPr>
        <p:spPr/>
        <p:txBody>
          <a:bodyPr/>
          <a:lstStyle/>
          <a:p>
            <a:r>
              <a:rPr lang="en-IE" smtClean="0"/>
              <a:t>Denise Keane - Irish Paleo Girl  ©</a:t>
            </a:r>
            <a:endParaRPr lang="en-US"/>
          </a:p>
        </p:txBody>
      </p:sp>
    </p:spTree>
    <p:extLst>
      <p:ext uri="{BB962C8B-B14F-4D97-AF65-F5344CB8AC3E}">
        <p14:creationId xmlns:p14="http://schemas.microsoft.com/office/powerpoint/2010/main" val="316356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0EB3BA0-388C-4E58-A08B-951C7A9EBD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Health and fitness presentation (widescreen)</Template>
  <TotalTime>0</TotalTime>
  <Words>3199</Words>
  <Application>Microsoft Office PowerPoint</Application>
  <PresentationFormat>Widescreen</PresentationFormat>
  <Paragraphs>271</Paragraphs>
  <Slides>38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Symbol</vt:lpstr>
      <vt:lpstr>Times New Roman</vt:lpstr>
      <vt:lpstr>Health Fitness 16x9</vt:lpstr>
      <vt:lpstr>The Paleo Diet</vt:lpstr>
      <vt:lpstr>Welcome &amp; Introduction</vt:lpstr>
      <vt:lpstr>What IS The Paleo Diet?</vt:lpstr>
      <vt:lpstr>Examples of Different Paleo Diets</vt:lpstr>
      <vt:lpstr>Examples of Different Paleo Diets</vt:lpstr>
      <vt:lpstr>INTERESTING SIMILARITIES</vt:lpstr>
      <vt:lpstr>Where did it all go wrong? </vt:lpstr>
      <vt:lpstr>Onset Of Modern Disease</vt:lpstr>
      <vt:lpstr>The Modern Paleo Diet</vt:lpstr>
      <vt:lpstr>Paleo Diet VS Modern diet</vt:lpstr>
      <vt:lpstr>Foods Permitted</vt:lpstr>
      <vt:lpstr>Exempt Foods</vt:lpstr>
      <vt:lpstr>Why popular nutrition advice is flawed</vt:lpstr>
      <vt:lpstr>Health Benefits of Paleo Eating</vt:lpstr>
      <vt:lpstr>Tips for weight loss</vt:lpstr>
      <vt:lpstr>Eat fat to lose fat</vt:lpstr>
      <vt:lpstr>Paleo &amp; the Triathlete</vt:lpstr>
      <vt:lpstr>Limitations of Paleo for the Triathlete</vt:lpstr>
      <vt:lpstr>Paleo &amp; the Triathlete</vt:lpstr>
      <vt:lpstr>Examples of Good Pre Workout Meals</vt:lpstr>
      <vt:lpstr>Eating During the Event</vt:lpstr>
      <vt:lpstr>Make your own sports drink</vt:lpstr>
      <vt:lpstr>Post exercise (30 minute window)</vt:lpstr>
      <vt:lpstr>Post Exercise - AIMS</vt:lpstr>
      <vt:lpstr>Make your own recovery drink</vt:lpstr>
      <vt:lpstr>Long term recovery stage</vt:lpstr>
      <vt:lpstr>Post recovery stage</vt:lpstr>
      <vt:lpstr>Supplements for the endurance athlete</vt:lpstr>
      <vt:lpstr>How To Incorporate paleo into your Diet</vt:lpstr>
      <vt:lpstr>How To Incorporate paleo into your Diet</vt:lpstr>
      <vt:lpstr>Meal suggestions</vt:lpstr>
      <vt:lpstr>Meal Suggestions</vt:lpstr>
      <vt:lpstr>Meal Suggestions</vt:lpstr>
      <vt:lpstr>Reading</vt:lpstr>
      <vt:lpstr>Questions?</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2014-09-04T12:39:21Z</dcterms:created>
  <dcterms:modified xsi:type="dcterms:W3CDTF">2014-09-22T16:26:15Z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TC029223919991</vt:lpwstr>
  </property>
</Properties>
</file>